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7"/>
  </p:notesMasterIdLst>
  <p:handoutMasterIdLst>
    <p:handoutMasterId r:id="rId28"/>
  </p:handoutMasterIdLst>
  <p:sldIdLst>
    <p:sldId id="316" r:id="rId2"/>
    <p:sldId id="317" r:id="rId3"/>
    <p:sldId id="318" r:id="rId4"/>
    <p:sldId id="319" r:id="rId5"/>
    <p:sldId id="357" r:id="rId6"/>
    <p:sldId id="358" r:id="rId7"/>
    <p:sldId id="360" r:id="rId8"/>
    <p:sldId id="359" r:id="rId9"/>
    <p:sldId id="361" r:id="rId10"/>
    <p:sldId id="349" r:id="rId11"/>
    <p:sldId id="378" r:id="rId12"/>
    <p:sldId id="366" r:id="rId13"/>
    <p:sldId id="367" r:id="rId14"/>
    <p:sldId id="368" r:id="rId15"/>
    <p:sldId id="369" r:id="rId16"/>
    <p:sldId id="370" r:id="rId17"/>
    <p:sldId id="371" r:id="rId18"/>
    <p:sldId id="372" r:id="rId19"/>
    <p:sldId id="377" r:id="rId20"/>
    <p:sldId id="373" r:id="rId21"/>
    <p:sldId id="374" r:id="rId22"/>
    <p:sldId id="375" r:id="rId23"/>
    <p:sldId id="376" r:id="rId24"/>
    <p:sldId id="365" r:id="rId25"/>
    <p:sldId id="301" r:id="rId2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vgenii" initials="E" lastIdx="1" clrIdx="0">
    <p:extLst>
      <p:ext uri="{19B8F6BF-5375-455C-9EA6-DF929625EA0E}">
        <p15:presenceInfo xmlns:p15="http://schemas.microsoft.com/office/powerpoint/2012/main" userId="Evgeni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498C"/>
    <a:srgbClr val="E1E1E1"/>
    <a:srgbClr val="EDEDF9"/>
    <a:srgbClr val="004890"/>
    <a:srgbClr val="00579E"/>
    <a:srgbClr val="8BA1B7"/>
    <a:srgbClr val="B4C2D0"/>
    <a:srgbClr val="6D89A5"/>
    <a:srgbClr val="004995"/>
    <a:srgbClr val="0049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EC20E35-A176-4012-BC5E-935CFFF8708E}" styleName="Средний стиль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93216" autoAdjust="0"/>
  </p:normalViewPr>
  <p:slideViewPr>
    <p:cSldViewPr snapToGrid="0">
      <p:cViewPr varScale="1">
        <p:scale>
          <a:sx n="107" d="100"/>
          <a:sy n="107" d="100"/>
        </p:scale>
        <p:origin x="1074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-284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wmf"/><Relationship Id="rId1" Type="http://schemas.openxmlformats.org/officeDocument/2006/relationships/image" Target="../media/image28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w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wmf"/><Relationship Id="rId1" Type="http://schemas.openxmlformats.org/officeDocument/2006/relationships/image" Target="../media/image31.w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wmf"/><Relationship Id="rId1" Type="http://schemas.openxmlformats.org/officeDocument/2006/relationships/image" Target="../media/image33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w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7.wmf"/><Relationship Id="rId1" Type="http://schemas.openxmlformats.org/officeDocument/2006/relationships/image" Target="../media/image36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wmf"/><Relationship Id="rId1" Type="http://schemas.openxmlformats.org/officeDocument/2006/relationships/image" Target="../media/image15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image" Target="../media/image20.wmf"/><Relationship Id="rId1" Type="http://schemas.openxmlformats.org/officeDocument/2006/relationships/image" Target="../media/image19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wmf"/><Relationship Id="rId1" Type="http://schemas.openxmlformats.org/officeDocument/2006/relationships/image" Target="../media/image22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wmf"/><Relationship Id="rId1" Type="http://schemas.openxmlformats.org/officeDocument/2006/relationships/image" Target="../media/image2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56688C-35DD-4E83-ADD3-C013CDADD606}" type="datetimeFigureOut">
              <a:rPr lang="ru-RU" smtClean="0"/>
              <a:pPr/>
              <a:t>28.10.2019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E3ED1-870F-4F50-9DE7-851AE32926C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7797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png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9585BB-EDCF-472E-93F8-24B28F3CE14E}" type="datetimeFigureOut">
              <a:rPr lang="ru-RU" smtClean="0"/>
              <a:t>28.10.2019</a:t>
            </a:fld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49385E-50D5-474D-8517-236678A3ED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7612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39887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598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93072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1991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75461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02427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62452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55794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83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69091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4137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5225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96871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03218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43157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64679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2810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1774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3141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7918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759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3193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9385E-50D5-474D-8517-236678A3EDE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12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JULIA\01_WORK\ЦИАМ\Презентации\Lanshin CIAM_Eng\col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77708"/>
            <a:ext cx="12192000" cy="480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 userDrawn="1"/>
        </p:nvSpPr>
        <p:spPr>
          <a:xfrm>
            <a:off x="3048000" y="6479814"/>
            <a:ext cx="62556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b="0" dirty="0">
                <a:solidFill>
                  <a:schemeClr val="bg1"/>
                </a:solidFill>
              </a:rPr>
              <a:t>Центральный институт авиационного моторостроения имени П.И. Баранова</a:t>
            </a:r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21" y="6449137"/>
            <a:ext cx="1006716" cy="33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54841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267214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C:\JULIA\01_WORK\ЦИАМ\Презентации\Lanshin CIAM_Eng\col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77708"/>
            <a:ext cx="12192000" cy="480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C:\JULIA\01_WORK\ЦИАМ\Презентации\Lanshin CIAM_Eng\logo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81" y="6459799"/>
            <a:ext cx="931069" cy="31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 userDrawn="1"/>
        </p:nvSpPr>
        <p:spPr>
          <a:xfrm>
            <a:off x="3048000" y="6479814"/>
            <a:ext cx="62556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Central Institute of Aviation Motors named after P.I. Baranov</a:t>
            </a:r>
            <a:endParaRPr lang="ru-RU" sz="1200" b="0" dirty="0">
              <a:solidFill>
                <a:schemeClr val="bg1"/>
              </a:solidFill>
            </a:endParaRPr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820400" y="6416861"/>
            <a:ext cx="596900" cy="3000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52C2136-FC56-4008-9AD1-26CDEEF55AE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9789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20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19.wmf"/><Relationship Id="rId4" Type="http://schemas.openxmlformats.org/officeDocument/2006/relationships/oleObject" Target="../embeddings/oleObject9.bin"/><Relationship Id="rId9" Type="http://schemas.openxmlformats.org/officeDocument/2006/relationships/image" Target="../media/image21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3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22.wmf"/><Relationship Id="rId4" Type="http://schemas.openxmlformats.org/officeDocument/2006/relationships/oleObject" Target="../embeddings/oleObject12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4.w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26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6.bin"/><Relationship Id="rId5" Type="http://schemas.openxmlformats.org/officeDocument/2006/relationships/image" Target="../media/image25.w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7.wmf"/><Relationship Id="rId4" Type="http://schemas.openxmlformats.org/officeDocument/2006/relationships/oleObject" Target="../embeddings/oleObject17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29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28.wmf"/><Relationship Id="rId4" Type="http://schemas.openxmlformats.org/officeDocument/2006/relationships/oleObject" Target="../embeddings/oleObject18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30.wmf"/><Relationship Id="rId4" Type="http://schemas.openxmlformats.org/officeDocument/2006/relationships/oleObject" Target="../embeddings/oleObject20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32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31.wmf"/><Relationship Id="rId4" Type="http://schemas.openxmlformats.org/officeDocument/2006/relationships/oleObject" Target="../embeddings/oleObject21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34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24.bin"/><Relationship Id="rId5" Type="http://schemas.openxmlformats.org/officeDocument/2006/relationships/image" Target="../media/image33.wmf"/><Relationship Id="rId4" Type="http://schemas.openxmlformats.org/officeDocument/2006/relationships/oleObject" Target="../embeddings/oleObject23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35.wmf"/><Relationship Id="rId4" Type="http://schemas.openxmlformats.org/officeDocument/2006/relationships/oleObject" Target="../embeddings/oleObject25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37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27.bin"/><Relationship Id="rId5" Type="http://schemas.openxmlformats.org/officeDocument/2006/relationships/image" Target="../media/image36.wmf"/><Relationship Id="rId4" Type="http://schemas.openxmlformats.org/officeDocument/2006/relationships/oleObject" Target="../embeddings/oleObject26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38.wmf"/><Relationship Id="rId4" Type="http://schemas.openxmlformats.org/officeDocument/2006/relationships/oleObject" Target="../embeddings/oleObject28.bin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3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2.wmf"/><Relationship Id="rId4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4.wmf"/><Relationship Id="rId4" Type="http://schemas.openxmlformats.org/officeDocument/2006/relationships/oleObject" Target="../embeddings/oleObject5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6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15.wmf"/><Relationship Id="rId4" Type="http://schemas.openxmlformats.org/officeDocument/2006/relationships/oleObject" Target="../embeddings/oleObject6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8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FA7480A-4696-7044-BD40-F99730F95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76"/>
            <a:ext cx="12192000" cy="6858000"/>
          </a:xfrm>
          <a:prstGeom prst="rect">
            <a:avLst/>
          </a:prstGeom>
        </p:spPr>
      </p:pic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648EC984-DAC9-654A-919F-DEB2EAED8BF7}"/>
              </a:ext>
            </a:extLst>
          </p:cNvPr>
          <p:cNvGrpSpPr/>
          <p:nvPr/>
        </p:nvGrpSpPr>
        <p:grpSpPr>
          <a:xfrm>
            <a:off x="713221" y="2292718"/>
            <a:ext cx="6268928" cy="1712199"/>
            <a:chOff x="4880042" y="510177"/>
            <a:chExt cx="5423244" cy="1481222"/>
          </a:xfrm>
        </p:grpSpPr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ED2CED4D-B624-E749-9699-52FE07EA004B}"/>
                </a:ext>
              </a:extLst>
            </p:cNvPr>
            <p:cNvSpPr/>
            <p:nvPr/>
          </p:nvSpPr>
          <p:spPr>
            <a:xfrm>
              <a:off x="6441704" y="1449137"/>
              <a:ext cx="3861582" cy="3993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z="1200" dirty="0">
                  <a:solidFill>
                    <a:srgbClr val="404040"/>
                  </a:solidFill>
                  <a:latin typeface="FreeSetC" panose="04000500000000000000" pitchFamily="82" charset="0"/>
                </a:rPr>
                <a:t>Центральный институт авиационного </a:t>
              </a:r>
              <a:br>
                <a:rPr lang="ru-RU" sz="1200" dirty="0">
                  <a:solidFill>
                    <a:srgbClr val="404040"/>
                  </a:solidFill>
                  <a:latin typeface="FreeSetC" panose="04000500000000000000" pitchFamily="82" charset="0"/>
                </a:rPr>
              </a:br>
              <a:r>
                <a:rPr lang="ru-RU" sz="1200" dirty="0">
                  <a:solidFill>
                    <a:srgbClr val="404040"/>
                  </a:solidFill>
                  <a:latin typeface="FreeSetC" panose="04000500000000000000" pitchFamily="82" charset="0"/>
                </a:rPr>
                <a:t>моторостроения имени П.И. Баранова</a:t>
              </a:r>
            </a:p>
          </p:txBody>
        </p:sp>
        <p:pic>
          <p:nvPicPr>
            <p:cNvPr id="10" name="Рисунок 9">
              <a:extLst>
                <a:ext uri="{FF2B5EF4-FFF2-40B4-BE49-F238E27FC236}">
                  <a16:creationId xmlns:a16="http://schemas.microsoft.com/office/drawing/2014/main" id="{DC914E90-FD10-8B47-AFC9-87C3E5A82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8098" y="822557"/>
              <a:ext cx="1997220" cy="669428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324B4583-0D7A-6A4A-8840-0EBA0B50F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0042" y="510177"/>
              <a:ext cx="1487498" cy="1481222"/>
            </a:xfrm>
            <a:prstGeom prst="rect">
              <a:avLst/>
            </a:prstGeom>
          </p:spPr>
        </p:pic>
      </p:grp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84C4E437-C74D-4F47-9003-BDD7D9C070DC}"/>
              </a:ext>
            </a:extLst>
          </p:cNvPr>
          <p:cNvSpPr/>
          <p:nvPr/>
        </p:nvSpPr>
        <p:spPr>
          <a:xfrm>
            <a:off x="5518484" y="2607515"/>
            <a:ext cx="6621127" cy="1365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ru-RU" sz="3000" b="1" dirty="0">
                <a:solidFill>
                  <a:srgbClr val="14498C"/>
                </a:solidFill>
              </a:rPr>
              <a:t>Валидация пристеночных функций на задаче обтекания профиля </a:t>
            </a:r>
            <a:r>
              <a:rPr lang="en-US" sz="3000" b="1" dirty="0">
                <a:solidFill>
                  <a:srgbClr val="14498C"/>
                </a:solidFill>
              </a:rPr>
              <a:t>RAE</a:t>
            </a:r>
            <a:r>
              <a:rPr lang="ru-RU" sz="3000" b="1" dirty="0">
                <a:solidFill>
                  <a:srgbClr val="14498C"/>
                </a:solidFill>
              </a:rPr>
              <a:t> </a:t>
            </a:r>
            <a:r>
              <a:rPr lang="en-US" sz="3000" b="1" dirty="0">
                <a:solidFill>
                  <a:srgbClr val="14498C"/>
                </a:solidFill>
              </a:rPr>
              <a:t>2822</a:t>
            </a:r>
            <a:endParaRPr lang="ru-RU" sz="3000" b="1" dirty="0">
              <a:solidFill>
                <a:srgbClr val="14498C"/>
              </a:solidFill>
            </a:endParaRPr>
          </a:p>
          <a:p>
            <a:pPr>
              <a:lnSpc>
                <a:spcPct val="110000"/>
              </a:lnSpc>
            </a:pPr>
            <a:r>
              <a:rPr lang="ru-RU" sz="1600" b="1" spc="1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Студенников Е.С.</a:t>
            </a:r>
          </a:p>
        </p:txBody>
      </p:sp>
    </p:spTree>
    <p:extLst>
      <p:ext uri="{BB962C8B-B14F-4D97-AF65-F5344CB8AC3E}">
        <p14:creationId xmlns:p14="http://schemas.microsoft.com/office/powerpoint/2010/main" val="2178345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  <a:latin typeface="Calibri" panose="020F0502020204030204" pitchFamily="34" charset="0"/>
              </a:rPr>
              <a:t>Результаты расчётов аэродинамических коэффициентов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10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77E5214-C1B1-42DF-8565-802250666251}"/>
              </a:ext>
            </a:extLst>
          </p:cNvPr>
          <p:cNvSpPr/>
          <p:nvPr/>
        </p:nvSpPr>
        <p:spPr>
          <a:xfrm>
            <a:off x="1412466" y="4952982"/>
            <a:ext cx="46474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Clr>
                <a:srgbClr val="004890"/>
              </a:buClr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Сравнение результатов расчётов и эксперимента 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C915956-DC7F-4C8A-AA99-C03F7EF97D63}"/>
              </a:ext>
            </a:extLst>
          </p:cNvPr>
          <p:cNvSpPr/>
          <p:nvPr/>
        </p:nvSpPr>
        <p:spPr>
          <a:xfrm>
            <a:off x="192132" y="5450959"/>
            <a:ext cx="670111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Clr>
                <a:srgbClr val="004890"/>
              </a:buClr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Коэффициенты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en-US" sz="1600" baseline="-25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en-US" sz="1600" baseline="-25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относились к скоростному напору на входе и характерной площади крыла.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81C29FE-43E7-41E6-842F-FCA0E4868DB9}"/>
              </a:ext>
            </a:extLst>
          </p:cNvPr>
          <p:cNvSpPr/>
          <p:nvPr/>
        </p:nvSpPr>
        <p:spPr>
          <a:xfrm>
            <a:off x="6991755" y="1020535"/>
            <a:ext cx="4951103" cy="330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Clr>
                <a:srgbClr val="004890"/>
              </a:buClr>
            </a:pPr>
            <a:r>
              <a:rPr lang="ru-RU" dirty="0">
                <a:solidFill>
                  <a:srgbClr val="14498C"/>
                </a:solidFill>
              </a:rPr>
              <a:t>Выводы:</a:t>
            </a:r>
          </a:p>
          <a:p>
            <a:pPr marL="285750" indent="-285750">
              <a:spcBef>
                <a:spcPts val="600"/>
              </a:spcBef>
              <a:buClr>
                <a:srgbClr val="00489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Сравнение экспериментальных данных и результатов, полученных с помощью FASTRAN (SST) на сетке № 1, показало, что погрешность по с</a:t>
            </a:r>
            <a:r>
              <a:rPr lang="en-US" sz="16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</a:t>
            </a:r>
            <a:r>
              <a:rPr lang="ru-RU" sz="16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и с</a:t>
            </a:r>
            <a:r>
              <a:rPr lang="en-US" sz="16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</a:t>
            </a:r>
            <a:r>
              <a:rPr lang="ru-RU" sz="1600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а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составила 5.95 % и 7.01 % соответственно.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600"/>
              </a:spcBef>
              <a:buClr>
                <a:srgbClr val="00489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Расчёты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FASTRAN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(SST)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LAZURIT (SA)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на сетке № 2 позволили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получить данные, близкие к экспериментальным, тем не менее положение точки отрыва описано неверно.</a:t>
            </a:r>
          </a:p>
          <a:p>
            <a:pPr marL="285750" indent="-285750">
              <a:spcBef>
                <a:spcPts val="600"/>
              </a:spcBef>
              <a:buClr>
                <a:srgbClr val="00489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Профили скорости совпадают с экспериментом вплоть до точки отрыва как на сетке № 1, так и на сетке № 2.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22746202-530F-4E75-99CE-F791B25AEC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412026"/>
              </p:ext>
            </p:extLst>
          </p:nvPr>
        </p:nvGraphicFramePr>
        <p:xfrm>
          <a:off x="129988" y="989656"/>
          <a:ext cx="6701119" cy="3764788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070645">
                  <a:extLst>
                    <a:ext uri="{9D8B030D-6E8A-4147-A177-3AD203B41FA5}">
                      <a16:colId xmlns:a16="http://schemas.microsoft.com/office/drawing/2014/main" val="3214882799"/>
                    </a:ext>
                  </a:extLst>
                </a:gridCol>
                <a:gridCol w="1157954">
                  <a:extLst>
                    <a:ext uri="{9D8B030D-6E8A-4147-A177-3AD203B41FA5}">
                      <a16:colId xmlns:a16="http://schemas.microsoft.com/office/drawing/2014/main" val="3928470906"/>
                    </a:ext>
                  </a:extLst>
                </a:gridCol>
                <a:gridCol w="1157954">
                  <a:extLst>
                    <a:ext uri="{9D8B030D-6E8A-4147-A177-3AD203B41FA5}">
                      <a16:colId xmlns:a16="http://schemas.microsoft.com/office/drawing/2014/main" val="1362507875"/>
                    </a:ext>
                  </a:extLst>
                </a:gridCol>
                <a:gridCol w="1157954">
                  <a:extLst>
                    <a:ext uri="{9D8B030D-6E8A-4147-A177-3AD203B41FA5}">
                      <a16:colId xmlns:a16="http://schemas.microsoft.com/office/drawing/2014/main" val="2885641497"/>
                    </a:ext>
                  </a:extLst>
                </a:gridCol>
                <a:gridCol w="1156612">
                  <a:extLst>
                    <a:ext uri="{9D8B030D-6E8A-4147-A177-3AD203B41FA5}">
                      <a16:colId xmlns:a16="http://schemas.microsoft.com/office/drawing/2014/main" val="3962768571"/>
                    </a:ext>
                  </a:extLst>
                </a:gridCol>
              </a:tblGrid>
              <a:tr h="200279">
                <a:tc gridSpan="5">
                  <a:txBody>
                    <a:bodyPr/>
                    <a:lstStyle/>
                    <a:p>
                      <a:pPr indent="450215"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Сетка № 1 (у</a:t>
                      </a:r>
                      <a:r>
                        <a:rPr lang="ru-RU" sz="1600" baseline="30000" dirty="0">
                          <a:effectLst/>
                          <a:latin typeface="+mn-lt"/>
                        </a:rPr>
                        <a:t>+</a:t>
                      </a:r>
                      <a:r>
                        <a:rPr lang="ru-RU" sz="1600" dirty="0">
                          <a:effectLst/>
                          <a:latin typeface="+mn-lt"/>
                        </a:rPr>
                        <a:t> =1)</a:t>
                      </a: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737774"/>
                  </a:ext>
                </a:extLst>
              </a:tr>
              <a:tr h="200279">
                <a:tc>
                  <a:txBody>
                    <a:bodyPr/>
                    <a:lstStyle/>
                    <a:p>
                      <a:pPr indent="450215" algn="just"/>
                      <a:endParaRPr lang="ru-RU" sz="1600" dirty="0">
                        <a:effectLst/>
                        <a:latin typeface="+mn-l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с</a:t>
                      </a:r>
                      <a:r>
                        <a:rPr lang="ru-RU" sz="1600" baseline="-25000">
                          <a:effectLst/>
                          <a:latin typeface="+mn-lt"/>
                        </a:rPr>
                        <a:t>x</a:t>
                      </a:r>
                      <a:r>
                        <a:rPr lang="en-US" sz="1600" baseline="-25000">
                          <a:effectLst/>
                          <a:latin typeface="+mn-lt"/>
                        </a:rPr>
                        <a:t>a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+mn-lt"/>
                        </a:rPr>
                        <a:t>Δс</a:t>
                      </a:r>
                      <a:r>
                        <a:rPr lang="ru-RU" sz="1600" baseline="-25000" dirty="0" err="1">
                          <a:effectLst/>
                          <a:latin typeface="+mn-lt"/>
                        </a:rPr>
                        <a:t>x</a:t>
                      </a:r>
                      <a:r>
                        <a:rPr lang="en-US" sz="1600" baseline="-25000" dirty="0">
                          <a:effectLst/>
                          <a:latin typeface="+mn-lt"/>
                        </a:rPr>
                        <a:t>a</a:t>
                      </a:r>
                      <a:r>
                        <a:rPr lang="ru-RU" sz="1600" dirty="0">
                          <a:effectLst/>
                          <a:latin typeface="+mn-lt"/>
                        </a:rPr>
                        <a:t>, %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с</a:t>
                      </a:r>
                      <a:r>
                        <a:rPr lang="ru-RU" sz="1600" baseline="-25000">
                          <a:effectLst/>
                          <a:latin typeface="+mn-lt"/>
                        </a:rPr>
                        <a:t>y</a:t>
                      </a:r>
                      <a:r>
                        <a:rPr lang="en-US" sz="1600" baseline="-25000">
                          <a:effectLst/>
                          <a:latin typeface="+mn-lt"/>
                        </a:rPr>
                        <a:t>a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Δс</a:t>
                      </a:r>
                      <a:r>
                        <a:rPr lang="ru-RU" sz="1600" baseline="-25000">
                          <a:effectLst/>
                          <a:latin typeface="+mn-lt"/>
                        </a:rPr>
                        <a:t>y</a:t>
                      </a:r>
                      <a:r>
                        <a:rPr lang="en-US" sz="1600" baseline="-25000">
                          <a:effectLst/>
                          <a:latin typeface="+mn-lt"/>
                        </a:rPr>
                        <a:t>a</a:t>
                      </a:r>
                      <a:r>
                        <a:rPr lang="ru-RU" sz="1600">
                          <a:effectLst/>
                          <a:latin typeface="+mn-lt"/>
                        </a:rPr>
                        <a:t>, %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8522214"/>
                  </a:ext>
                </a:extLst>
              </a:tr>
              <a:tr h="2002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Эксперимент</a:t>
                      </a:r>
                      <a:r>
                        <a:rPr lang="en-US" sz="1600" dirty="0">
                          <a:effectLst/>
                          <a:latin typeface="+mn-lt"/>
                        </a:rPr>
                        <a:t> [1]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0</a:t>
                      </a:r>
                      <a:r>
                        <a:rPr lang="en-US" sz="1600">
                          <a:effectLst/>
                          <a:latin typeface="+mn-lt"/>
                        </a:rPr>
                        <a:t>.01</a:t>
                      </a:r>
                      <a:r>
                        <a:rPr lang="ru-RU" sz="1600">
                          <a:effectLst/>
                          <a:latin typeface="+mn-lt"/>
                        </a:rPr>
                        <a:t>68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-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0.</a:t>
                      </a:r>
                      <a:r>
                        <a:rPr lang="en-US" sz="1600">
                          <a:effectLst/>
                          <a:latin typeface="+mn-lt"/>
                        </a:rPr>
                        <a:t>80</a:t>
                      </a:r>
                      <a:r>
                        <a:rPr lang="ru-RU" sz="1600">
                          <a:effectLst/>
                          <a:latin typeface="+mn-lt"/>
                        </a:rPr>
                        <a:t>3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</a:rPr>
                        <a:t>-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2442353"/>
                  </a:ext>
                </a:extLst>
              </a:tr>
              <a:tr h="2002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LAZURIT, </a:t>
                      </a:r>
                      <a:r>
                        <a:rPr lang="en-US" sz="1600" dirty="0">
                          <a:effectLst/>
                          <a:latin typeface="+mn-lt"/>
                        </a:rPr>
                        <a:t>LEE1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0.0184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9.58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0.6645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17.25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34321849"/>
                  </a:ext>
                </a:extLst>
              </a:tr>
              <a:tr h="2002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FASTRAN, SST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0.0158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5.95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0.7467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7.01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6941889"/>
                  </a:ext>
                </a:extLst>
              </a:tr>
              <a:tr h="2002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FLUENT, SST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0.0226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34.47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0.8506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5.93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11191723"/>
                  </a:ext>
                </a:extLst>
              </a:tr>
              <a:tr h="2002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FLUENT, SA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0.0070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58.14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0.8805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9.65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10117972"/>
                  </a:ext>
                </a:extLst>
              </a:tr>
              <a:tr h="200279">
                <a:tc gridSpan="5">
                  <a:txBody>
                    <a:bodyPr/>
                    <a:lstStyle/>
                    <a:p>
                      <a:pPr marL="0" marR="0" indent="450215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Сетка № 2 (у</a:t>
                      </a:r>
                      <a:r>
                        <a:rPr lang="ru-RU" sz="1600" baseline="30000" dirty="0">
                          <a:effectLst/>
                          <a:latin typeface="+mn-lt"/>
                        </a:rPr>
                        <a:t>+</a:t>
                      </a:r>
                      <a:r>
                        <a:rPr lang="ru-RU" sz="1600" dirty="0">
                          <a:effectLst/>
                          <a:latin typeface="+mn-lt"/>
                        </a:rPr>
                        <a:t> =30)</a:t>
                      </a: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92581"/>
                  </a:ext>
                </a:extLst>
              </a:tr>
              <a:tr h="2002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LAZURIT, </a:t>
                      </a:r>
                      <a:r>
                        <a:rPr lang="en-US" sz="1600" dirty="0">
                          <a:effectLst/>
                          <a:latin typeface="+mn-lt"/>
                        </a:rPr>
                        <a:t>OLD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0.0186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10.5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0.6852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14.7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3207744"/>
                  </a:ext>
                </a:extLst>
              </a:tr>
              <a:tr h="2002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LAZURIT, </a:t>
                      </a:r>
                      <a:r>
                        <a:rPr lang="en-US" sz="1600">
                          <a:effectLst/>
                          <a:latin typeface="+mn-lt"/>
                        </a:rPr>
                        <a:t>LEE1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0.0185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10.0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0.6667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17.0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0416748"/>
                  </a:ext>
                </a:extLst>
              </a:tr>
              <a:tr h="2002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FASTRAN, SST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0.0113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32.6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0.7316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8.9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41620037"/>
                  </a:ext>
                </a:extLst>
              </a:tr>
              <a:tr h="2002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FLUENT, SST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0.0521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210.0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0.6737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16.1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28334431"/>
                  </a:ext>
                </a:extLst>
              </a:tr>
              <a:tr h="2002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FLUENT, SA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0.0250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48.8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+mn-lt"/>
                        </a:rPr>
                        <a:t>0.7329</a:t>
                      </a:r>
                      <a:endParaRPr lang="ru-RU" sz="16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+mn-lt"/>
                        </a:rPr>
                        <a:t>8.7</a:t>
                      </a:r>
                      <a:endParaRPr lang="ru-RU" sz="16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78430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832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  <a:latin typeface="Calibri" panose="020F0502020204030204" pitchFamily="34" charset="0"/>
              </a:rPr>
              <a:t>Результаты расчётов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11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581C29FE-43E7-41E6-842F-FCA0E4868DB9}"/>
              </a:ext>
            </a:extLst>
          </p:cNvPr>
          <p:cNvSpPr/>
          <p:nvPr/>
        </p:nvSpPr>
        <p:spPr>
          <a:xfrm>
            <a:off x="749201" y="1448274"/>
            <a:ext cx="5962317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Clr>
                <a:srgbClr val="00489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Рассматривалось влияние размеров расчётной области на картину течения. Границы этой области отстояли на 20 длин хорд в продольном и поперечном направлениях от твёрдой стенки.</a:t>
            </a:r>
          </a:p>
          <a:p>
            <a:pPr marL="285750" indent="-285750">
              <a:spcBef>
                <a:spcPts val="600"/>
              </a:spcBef>
              <a:buClr>
                <a:srgbClr val="00489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Дополнительно для сетки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№ 4 (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</a:t>
            </a:r>
            <a:r>
              <a:rPr lang="en-US" sz="16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=3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0)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был проведён расчёт для угла атаки</a:t>
            </a:r>
            <a:r>
              <a:rPr lang="el-GR" sz="1600" dirty="0"/>
              <a:t> </a:t>
            </a:r>
            <a:r>
              <a:rPr lang="el-G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α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=3.19</a:t>
            </a:r>
            <a:r>
              <a:rPr lang="el-G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ͦ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>
              <a:spcBef>
                <a:spcPts val="600"/>
              </a:spcBef>
              <a:buClr>
                <a:srgbClr val="00489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Так же были проведены расчёты на грубых сетка № 6 и № 7.</a:t>
            </a:r>
            <a:endParaRPr lang="ru-RU" sz="11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E234A754-2CA2-4CF0-BD0A-CEDB75765302}"/>
              </a:ext>
            </a:extLst>
          </p:cNvPr>
          <p:cNvSpPr/>
          <p:nvPr/>
        </p:nvSpPr>
        <p:spPr>
          <a:xfrm>
            <a:off x="8214978" y="5101602"/>
            <a:ext cx="298909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Clr>
                <a:srgbClr val="004890"/>
              </a:buClr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Общий вид расчётной области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801CE2E-639F-46A5-9DFE-4AE576B5B2C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48566" y="382411"/>
            <a:ext cx="3921919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648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Распределение безразмерного параметра 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 по длине крыла</a:t>
            </a:r>
            <a:endParaRPr lang="ru-RU" sz="2600" dirty="0">
              <a:solidFill>
                <a:srgbClr val="14498C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12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A812E8D-816B-436C-8032-05B1A3438D80}"/>
              </a:ext>
            </a:extLst>
          </p:cNvPr>
          <p:cNvSpPr/>
          <p:nvPr/>
        </p:nvSpPr>
        <p:spPr>
          <a:xfrm>
            <a:off x="1462851" y="5727781"/>
            <a:ext cx="11870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Сетка № 3</a:t>
            </a:r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922578BB-1FD0-4E88-8B31-284B2F75F2C2}"/>
              </a:ext>
            </a:extLst>
          </p:cNvPr>
          <p:cNvSpPr/>
          <p:nvPr/>
        </p:nvSpPr>
        <p:spPr>
          <a:xfrm>
            <a:off x="5274266" y="5727781"/>
            <a:ext cx="11870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Сетка № 4</a:t>
            </a:r>
            <a:endParaRPr lang="ru-RU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B86E78E-6D37-40C9-AD7D-8B24049218C5}"/>
              </a:ext>
            </a:extLst>
          </p:cNvPr>
          <p:cNvSpPr/>
          <p:nvPr/>
        </p:nvSpPr>
        <p:spPr>
          <a:xfrm>
            <a:off x="9716838" y="5727781"/>
            <a:ext cx="11870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Сетка № 5</a:t>
            </a:r>
            <a:endParaRPr lang="ru-RU" dirty="0"/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83898F69-A723-429C-AAC4-5B40BBEA92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2116542"/>
              </p:ext>
            </p:extLst>
          </p:nvPr>
        </p:nvGraphicFramePr>
        <p:xfrm>
          <a:off x="216554" y="1938424"/>
          <a:ext cx="3679650" cy="365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29" name="Plot" r:id="rId4" imgW="4329000" imgH="4294440" progId="Grapher.Document">
                  <p:embed/>
                </p:oleObj>
              </mc:Choice>
              <mc:Fallback>
                <p:oleObj name="Plot" r:id="rId4" imgW="432900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6554" y="1938424"/>
                        <a:ext cx="3679650" cy="365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E5460C78-C2C1-4159-A27A-C10C2E0706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8767240"/>
              </p:ext>
            </p:extLst>
          </p:nvPr>
        </p:nvGraphicFramePr>
        <p:xfrm>
          <a:off x="4027969" y="877522"/>
          <a:ext cx="3679650" cy="47111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30" name="Plot" r:id="rId6" imgW="4329000" imgH="5542560" progId="Grapher.Document">
                  <p:embed/>
                </p:oleObj>
              </mc:Choice>
              <mc:Fallback>
                <p:oleObj name="Plot" r:id="rId6" imgW="4329000" imgH="554256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27969" y="877522"/>
                        <a:ext cx="3679650" cy="47111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BFBCA1A1-C104-4AF7-9704-5CB7AEC67B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8870126"/>
              </p:ext>
            </p:extLst>
          </p:nvPr>
        </p:nvGraphicFramePr>
        <p:xfrm>
          <a:off x="7839384" y="1924431"/>
          <a:ext cx="4110804" cy="365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31" name="Plot" r:id="rId8" imgW="4836240" imgH="4294440" progId="Grapher.Document">
                  <p:embed/>
                </p:oleObj>
              </mc:Choice>
              <mc:Fallback>
                <p:oleObj name="Plot" r:id="rId8" imgW="483624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839384" y="1924431"/>
                        <a:ext cx="4110804" cy="365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7468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Распределение коэффициентов</a:t>
            </a:r>
            <a:r>
              <a:rPr lang="en-US" sz="2600" dirty="0">
                <a:solidFill>
                  <a:srgbClr val="14498C"/>
                </a:solidFill>
              </a:rPr>
              <a:t> </a:t>
            </a:r>
            <a:r>
              <a:rPr lang="ru-RU" sz="2600" dirty="0">
                <a:solidFill>
                  <a:srgbClr val="14498C"/>
                </a:solidFill>
              </a:rPr>
              <a:t>давления </a:t>
            </a:r>
            <a:r>
              <a:rPr lang="en-US" sz="2600" dirty="0" err="1">
                <a:solidFill>
                  <a:srgbClr val="14498C"/>
                </a:solidFill>
              </a:rPr>
              <a:t>c</a:t>
            </a:r>
            <a:r>
              <a:rPr lang="en-US" sz="2600" baseline="-25000" dirty="0" err="1">
                <a:solidFill>
                  <a:srgbClr val="14498C"/>
                </a:solidFill>
              </a:rPr>
              <a:t>p</a:t>
            </a:r>
            <a:r>
              <a:rPr lang="ru-RU" sz="2600" dirty="0">
                <a:solidFill>
                  <a:srgbClr val="14498C"/>
                </a:solidFill>
              </a:rPr>
              <a:t> и трения </a:t>
            </a:r>
            <a:r>
              <a:rPr lang="en-US" sz="2600" dirty="0" err="1">
                <a:solidFill>
                  <a:srgbClr val="14498C"/>
                </a:solidFill>
              </a:rPr>
              <a:t>c</a:t>
            </a:r>
            <a:r>
              <a:rPr lang="en-US" sz="2600" baseline="-25000" dirty="0" err="1">
                <a:solidFill>
                  <a:srgbClr val="14498C"/>
                </a:solidFill>
              </a:rPr>
              <a:t>f</a:t>
            </a:r>
            <a:r>
              <a:rPr lang="ru-RU" sz="2600" dirty="0">
                <a:solidFill>
                  <a:srgbClr val="14498C"/>
                </a:solidFill>
              </a:rPr>
              <a:t> по длине крыла для сетки № 3 (у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=1)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13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907AEFF3-4282-4B6C-A0CF-672EABE2CB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7527704"/>
              </p:ext>
            </p:extLst>
          </p:nvPr>
        </p:nvGraphicFramePr>
        <p:xfrm>
          <a:off x="1202403" y="1332928"/>
          <a:ext cx="4351337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38" name="Plot" r:id="rId4" imgW="4350600" imgH="4294440" progId="Grapher.Document">
                  <p:embed/>
                </p:oleObj>
              </mc:Choice>
              <mc:Fallback>
                <p:oleObj name="Plot" r:id="rId4" imgW="435060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2403" y="1332928"/>
                        <a:ext cx="4351337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EEB04EE8-1FC9-48F7-9799-63C643C57D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8651263"/>
              </p:ext>
            </p:extLst>
          </p:nvPr>
        </p:nvGraphicFramePr>
        <p:xfrm>
          <a:off x="6638262" y="1332928"/>
          <a:ext cx="4494213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39" name="Plot" r:id="rId6" imgW="4493520" imgH="4294440" progId="Grapher.Document">
                  <p:embed/>
                </p:oleObj>
              </mc:Choice>
              <mc:Fallback>
                <p:oleObj name="Plot" r:id="rId6" imgW="449352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638262" y="1332928"/>
                        <a:ext cx="4494213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6022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Профили скорости вдоль поверхности крыла, сетка № 3 (у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=1)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14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6B9B84DB-3586-4466-941E-0DC1FB25DA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3726098"/>
              </p:ext>
            </p:extLst>
          </p:nvPr>
        </p:nvGraphicFramePr>
        <p:xfrm>
          <a:off x="280988" y="798513"/>
          <a:ext cx="11630025" cy="525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46" name="Plot" r:id="rId4" imgW="11630160" imgH="5257440" progId="Grapher.Document">
                  <p:embed/>
                </p:oleObj>
              </mc:Choice>
              <mc:Fallback>
                <p:oleObj name="Plot" r:id="rId4" imgW="11630160" imgH="5257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0988" y="798513"/>
                        <a:ext cx="11630025" cy="525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7247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950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Распределение коэффициентов</a:t>
            </a:r>
            <a:r>
              <a:rPr lang="en-US" sz="2600" dirty="0">
                <a:solidFill>
                  <a:srgbClr val="14498C"/>
                </a:solidFill>
              </a:rPr>
              <a:t> </a:t>
            </a:r>
            <a:r>
              <a:rPr lang="ru-RU" sz="2600" dirty="0">
                <a:solidFill>
                  <a:srgbClr val="14498C"/>
                </a:solidFill>
              </a:rPr>
              <a:t>давления </a:t>
            </a:r>
            <a:r>
              <a:rPr lang="en-US" sz="2600" dirty="0">
                <a:solidFill>
                  <a:srgbClr val="14498C"/>
                </a:solidFill>
              </a:rPr>
              <a:t>c</a:t>
            </a:r>
            <a:r>
              <a:rPr lang="en-US" sz="2600" baseline="-25000" dirty="0">
                <a:solidFill>
                  <a:srgbClr val="14498C"/>
                </a:solidFill>
              </a:rPr>
              <a:t>p</a:t>
            </a:r>
            <a:r>
              <a:rPr lang="ru-RU" sz="2600" dirty="0">
                <a:solidFill>
                  <a:srgbClr val="14498C"/>
                </a:solidFill>
              </a:rPr>
              <a:t> и трения </a:t>
            </a:r>
            <a:r>
              <a:rPr lang="en-US" sz="2600" dirty="0" err="1">
                <a:solidFill>
                  <a:srgbClr val="14498C"/>
                </a:solidFill>
              </a:rPr>
              <a:t>c</a:t>
            </a:r>
            <a:r>
              <a:rPr lang="en-US" sz="2600" baseline="-25000" dirty="0" err="1">
                <a:solidFill>
                  <a:srgbClr val="14498C"/>
                </a:solidFill>
              </a:rPr>
              <a:t>f</a:t>
            </a:r>
            <a:r>
              <a:rPr lang="ru-RU" sz="2600" dirty="0">
                <a:solidFill>
                  <a:srgbClr val="14498C"/>
                </a:solidFill>
              </a:rPr>
              <a:t> по длине крыла для сетки № 4 (у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=30)</a:t>
            </a:r>
            <a:endParaRPr lang="ru-RU" sz="2600" dirty="0">
              <a:solidFill>
                <a:srgbClr val="14498C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15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97C42F3C-B2A5-4864-8BBD-330B6C543B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2259307"/>
              </p:ext>
            </p:extLst>
          </p:nvPr>
        </p:nvGraphicFramePr>
        <p:xfrm>
          <a:off x="1560906" y="1230886"/>
          <a:ext cx="3698010" cy="48932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86" name="Plot" r:id="rId4" imgW="4350600" imgH="5756760" progId="Grapher.Document">
                  <p:embed/>
                </p:oleObj>
              </mc:Choice>
              <mc:Fallback>
                <p:oleObj name="Plot" r:id="rId4" imgW="4350600" imgH="575676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60906" y="1230886"/>
                        <a:ext cx="3698010" cy="48932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BDD4E0E0-87B8-444E-B7DB-0282514A98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468393"/>
              </p:ext>
            </p:extLst>
          </p:nvPr>
        </p:nvGraphicFramePr>
        <p:xfrm>
          <a:off x="6926748" y="1230886"/>
          <a:ext cx="3819492" cy="48932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87" name="Plot" r:id="rId6" imgW="4493520" imgH="5756760" progId="Grapher.Document">
                  <p:embed/>
                </p:oleObj>
              </mc:Choice>
              <mc:Fallback>
                <p:oleObj name="Plot" r:id="rId6" imgW="4493520" imgH="575676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26748" y="1230886"/>
                        <a:ext cx="3819492" cy="48932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1270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Профили скорости вдоль поверхности крыла, сетка № 4 (у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=30)</a:t>
            </a:r>
            <a:endParaRPr lang="ru-RU" sz="2600" dirty="0">
              <a:solidFill>
                <a:srgbClr val="14498C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16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FCA06508-5FE1-49F3-8BE5-12E50A0DC1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4991532"/>
              </p:ext>
            </p:extLst>
          </p:nvPr>
        </p:nvGraphicFramePr>
        <p:xfrm>
          <a:off x="2089943" y="892807"/>
          <a:ext cx="801211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94" name="Plot" r:id="rId4" imgW="11729880" imgH="7932240" progId="Grapher.Document">
                  <p:embed/>
                </p:oleObj>
              </mc:Choice>
              <mc:Fallback>
                <p:oleObj name="Plot" r:id="rId4" imgW="11729880" imgH="79322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89943" y="892807"/>
                        <a:ext cx="801211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0113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Распределение коэффициентов</a:t>
            </a:r>
            <a:r>
              <a:rPr lang="en-US" sz="2600" dirty="0">
                <a:solidFill>
                  <a:srgbClr val="14498C"/>
                </a:solidFill>
              </a:rPr>
              <a:t> </a:t>
            </a:r>
            <a:r>
              <a:rPr lang="ru-RU" sz="2600" dirty="0">
                <a:solidFill>
                  <a:srgbClr val="14498C"/>
                </a:solidFill>
              </a:rPr>
              <a:t>давления </a:t>
            </a:r>
            <a:r>
              <a:rPr lang="en-US" sz="2600" dirty="0">
                <a:solidFill>
                  <a:srgbClr val="14498C"/>
                </a:solidFill>
              </a:rPr>
              <a:t>c</a:t>
            </a:r>
            <a:r>
              <a:rPr lang="en-US" sz="2600" baseline="-25000" dirty="0">
                <a:solidFill>
                  <a:srgbClr val="14498C"/>
                </a:solidFill>
              </a:rPr>
              <a:t>p</a:t>
            </a:r>
            <a:r>
              <a:rPr lang="ru-RU" sz="2600" dirty="0">
                <a:solidFill>
                  <a:srgbClr val="14498C"/>
                </a:solidFill>
              </a:rPr>
              <a:t> и трения </a:t>
            </a:r>
            <a:r>
              <a:rPr lang="en-US" sz="2600" dirty="0" err="1">
                <a:solidFill>
                  <a:srgbClr val="14498C"/>
                </a:solidFill>
              </a:rPr>
              <a:t>c</a:t>
            </a:r>
            <a:r>
              <a:rPr lang="en-US" sz="2600" baseline="-25000" dirty="0" err="1">
                <a:solidFill>
                  <a:srgbClr val="14498C"/>
                </a:solidFill>
              </a:rPr>
              <a:t>f</a:t>
            </a:r>
            <a:r>
              <a:rPr lang="ru-RU" sz="2600" dirty="0">
                <a:solidFill>
                  <a:srgbClr val="14498C"/>
                </a:solidFill>
              </a:rPr>
              <a:t> по длине крыла для сетки № 5 (у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=60)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17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F7BA2CA7-1A5C-4AB0-966C-5A1B318E93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3922617"/>
              </p:ext>
            </p:extLst>
          </p:nvPr>
        </p:nvGraphicFramePr>
        <p:xfrm>
          <a:off x="1186067" y="1332928"/>
          <a:ext cx="4351337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24" name="Plot" r:id="rId4" imgW="4350600" imgH="4294440" progId="Grapher.Document">
                  <p:embed/>
                </p:oleObj>
              </mc:Choice>
              <mc:Fallback>
                <p:oleObj name="Plot" r:id="rId4" imgW="435060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86067" y="1332928"/>
                        <a:ext cx="4351337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A957AAD6-AA93-43EE-91DF-318004D90C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3251330"/>
              </p:ext>
            </p:extLst>
          </p:nvPr>
        </p:nvGraphicFramePr>
        <p:xfrm>
          <a:off x="6654598" y="1332928"/>
          <a:ext cx="4494213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25" name="Plot" r:id="rId6" imgW="4493520" imgH="4294440" progId="Grapher.Document">
                  <p:embed/>
                </p:oleObj>
              </mc:Choice>
              <mc:Fallback>
                <p:oleObj name="Plot" r:id="rId6" imgW="449352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654598" y="1332928"/>
                        <a:ext cx="4494213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7086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Профили скорости вдоль поверхности крыла, сетка № 5 (у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=60)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18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A2F5DC50-163B-45B2-9BFE-A501998F39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8375742"/>
              </p:ext>
            </p:extLst>
          </p:nvPr>
        </p:nvGraphicFramePr>
        <p:xfrm>
          <a:off x="228600" y="792163"/>
          <a:ext cx="11736388" cy="5272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37" name="Plot" r:id="rId4" imgW="11737080" imgH="5271480" progId="Grapher.Document">
                  <p:embed/>
                </p:oleObj>
              </mc:Choice>
              <mc:Fallback>
                <p:oleObj name="Plot" r:id="rId4" imgW="11737080" imgH="527148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792163"/>
                        <a:ext cx="11736388" cy="5272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7482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Распределение безразмерного параметра 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 по длине крыла</a:t>
            </a:r>
            <a:endParaRPr lang="ru-RU" sz="2600" dirty="0">
              <a:solidFill>
                <a:srgbClr val="14498C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19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BCD711B-ABD7-491B-83E0-7FB142F610D7}"/>
              </a:ext>
            </a:extLst>
          </p:cNvPr>
          <p:cNvSpPr/>
          <p:nvPr/>
        </p:nvSpPr>
        <p:spPr>
          <a:xfrm>
            <a:off x="2672411" y="5718530"/>
            <a:ext cx="11913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Сетка № 6</a:t>
            </a:r>
            <a:endParaRPr lang="ru-RU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C22161F-AC3A-45B9-A08F-D29BF60DCF7B}"/>
              </a:ext>
            </a:extLst>
          </p:cNvPr>
          <p:cNvSpPr/>
          <p:nvPr/>
        </p:nvSpPr>
        <p:spPr>
          <a:xfrm>
            <a:off x="8267612" y="5718530"/>
            <a:ext cx="11870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Сетка № 7</a:t>
            </a:r>
            <a:endParaRPr lang="ru-RU" dirty="0"/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DA747C28-3F87-4C08-A487-B0C97F1477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2453564"/>
              </p:ext>
            </p:extLst>
          </p:nvPr>
        </p:nvGraphicFramePr>
        <p:xfrm>
          <a:off x="601501" y="1173498"/>
          <a:ext cx="4835525" cy="446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53" name="Plot" r:id="rId4" imgW="4836240" imgH="4465440" progId="Grapher.Document">
                  <p:embed/>
                </p:oleObj>
              </mc:Choice>
              <mc:Fallback>
                <p:oleObj name="Plot" r:id="rId4" imgW="4836240" imgH="4465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501" y="1173498"/>
                        <a:ext cx="4835525" cy="4465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63750268-C2CA-44CC-BAA9-4562B71E7E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2031893"/>
              </p:ext>
            </p:extLst>
          </p:nvPr>
        </p:nvGraphicFramePr>
        <p:xfrm>
          <a:off x="6754976" y="1344948"/>
          <a:ext cx="4835525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54" name="Plot" r:id="rId6" imgW="4836240" imgH="4294440" progId="Grapher.Document">
                  <p:embed/>
                </p:oleObj>
              </mc:Choice>
              <mc:Fallback>
                <p:oleObj name="Plot" r:id="rId6" imgW="483624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754976" y="1344948"/>
                        <a:ext cx="4835525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4687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  <a:latin typeface="Calibri" panose="020F0502020204030204" pitchFamily="34" charset="0"/>
              </a:rPr>
              <a:t>Мотивация и цели исследования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1140" y="1254102"/>
            <a:ext cx="11193657" cy="3018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Моделирование пограничного слоя требует применения мелкой сетки вблизи поверхности тела. Из-за малого размера ячеек приходится выбирать малый шаг по времени, большое количество ячеек также замедляет счет. С целью добиться приемлемой точности при сравнительно грубой сетке из счетной области выделяется часть, прилегающая к телу, и в этой новой области решаются специальные уравнения. Но возможна и экономная реализация метода пристеночных функций, которая сводится к тому, чтобы в ячейках, граничащих с поверхностью тела, аппроксимировать скорость не прямой или полиномом, а специальной функцией, имеющей вид логарифмического профиля. В дальнейшем этот способ аппроксимации может использоваться для вычисления поверхностного трения, потоков вещества, импульса и энергии между ячейками. 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endParaRPr lang="ru-RU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ru-RU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Цели исследования</a:t>
            </a:r>
            <a:endParaRPr lang="ru-RU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10000"/>
              </a:lnSpc>
              <a:spcBef>
                <a:spcPts val="600"/>
              </a:spcBef>
              <a:buClr>
                <a:srgbClr val="14498C"/>
              </a:buClr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Проведение тестирования пристеночных функций на задаче о трансзвуковом обтекании одиночного профиля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2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6869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Распределение коэффициентов</a:t>
            </a:r>
            <a:r>
              <a:rPr lang="en-US" sz="2600" dirty="0">
                <a:solidFill>
                  <a:srgbClr val="14498C"/>
                </a:solidFill>
              </a:rPr>
              <a:t> </a:t>
            </a:r>
            <a:r>
              <a:rPr lang="ru-RU" sz="2600" dirty="0">
                <a:solidFill>
                  <a:srgbClr val="14498C"/>
                </a:solidFill>
              </a:rPr>
              <a:t>давления </a:t>
            </a:r>
            <a:r>
              <a:rPr lang="en-US" sz="2600" dirty="0">
                <a:solidFill>
                  <a:srgbClr val="14498C"/>
                </a:solidFill>
              </a:rPr>
              <a:t>c</a:t>
            </a:r>
            <a:r>
              <a:rPr lang="en-US" sz="2600" baseline="-25000" dirty="0">
                <a:solidFill>
                  <a:srgbClr val="14498C"/>
                </a:solidFill>
              </a:rPr>
              <a:t>p</a:t>
            </a:r>
            <a:r>
              <a:rPr lang="ru-RU" sz="2600" dirty="0">
                <a:solidFill>
                  <a:srgbClr val="14498C"/>
                </a:solidFill>
              </a:rPr>
              <a:t> и трения </a:t>
            </a:r>
            <a:r>
              <a:rPr lang="en-US" sz="2600" dirty="0" err="1">
                <a:solidFill>
                  <a:srgbClr val="14498C"/>
                </a:solidFill>
              </a:rPr>
              <a:t>c</a:t>
            </a:r>
            <a:r>
              <a:rPr lang="en-US" sz="2600" baseline="-25000" dirty="0" err="1">
                <a:solidFill>
                  <a:srgbClr val="14498C"/>
                </a:solidFill>
              </a:rPr>
              <a:t>f</a:t>
            </a:r>
            <a:r>
              <a:rPr lang="ru-RU" sz="2600" dirty="0">
                <a:solidFill>
                  <a:srgbClr val="14498C"/>
                </a:solidFill>
              </a:rPr>
              <a:t> по длине крыла для сетки № 6 (у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=120)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20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DC6C1EEA-B455-4617-8597-18515CA5A2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1664337"/>
              </p:ext>
            </p:extLst>
          </p:nvPr>
        </p:nvGraphicFramePr>
        <p:xfrm>
          <a:off x="1186065" y="1332925"/>
          <a:ext cx="4351337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12" name="Plot" r:id="rId4" imgW="4350600" imgH="4294440" progId="Grapher.Document">
                  <p:embed/>
                </p:oleObj>
              </mc:Choice>
              <mc:Fallback>
                <p:oleObj name="Plot" r:id="rId4" imgW="435060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86065" y="1332925"/>
                        <a:ext cx="4351337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8A7F4203-B743-4764-8A4B-CA40BE3A05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3874692"/>
              </p:ext>
            </p:extLst>
          </p:nvPr>
        </p:nvGraphicFramePr>
        <p:xfrm>
          <a:off x="6654600" y="1332924"/>
          <a:ext cx="4494213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13" name="Plot" r:id="rId6" imgW="4493520" imgH="4294440" progId="Grapher.Document">
                  <p:embed/>
                </p:oleObj>
              </mc:Choice>
              <mc:Fallback>
                <p:oleObj name="Plot" r:id="rId6" imgW="449352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654600" y="1332924"/>
                        <a:ext cx="4494213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5058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Профили скорости вдоль поверхности крыла, сетка № 6 (у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=120)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21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016396A3-FB35-4764-9F81-3766F5221A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8629120"/>
              </p:ext>
            </p:extLst>
          </p:nvPr>
        </p:nvGraphicFramePr>
        <p:xfrm>
          <a:off x="228600" y="792163"/>
          <a:ext cx="11736388" cy="5272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17" name="Plot" r:id="rId4" imgW="11737080" imgH="5271480" progId="Grapher.Document">
                  <p:embed/>
                </p:oleObj>
              </mc:Choice>
              <mc:Fallback>
                <p:oleObj name="Plot" r:id="rId4" imgW="11737080" imgH="527148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792163"/>
                        <a:ext cx="11736388" cy="5272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42602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Распределение коэффициентов</a:t>
            </a:r>
            <a:r>
              <a:rPr lang="en-US" sz="2600" dirty="0">
                <a:solidFill>
                  <a:srgbClr val="14498C"/>
                </a:solidFill>
              </a:rPr>
              <a:t> </a:t>
            </a:r>
            <a:r>
              <a:rPr lang="ru-RU" sz="2600" dirty="0">
                <a:solidFill>
                  <a:srgbClr val="14498C"/>
                </a:solidFill>
              </a:rPr>
              <a:t>давления </a:t>
            </a:r>
            <a:r>
              <a:rPr lang="en-US" sz="2600" dirty="0">
                <a:solidFill>
                  <a:srgbClr val="14498C"/>
                </a:solidFill>
              </a:rPr>
              <a:t>c</a:t>
            </a:r>
            <a:r>
              <a:rPr lang="en-US" sz="2600" baseline="-25000" dirty="0">
                <a:solidFill>
                  <a:srgbClr val="14498C"/>
                </a:solidFill>
              </a:rPr>
              <a:t>p</a:t>
            </a:r>
            <a:r>
              <a:rPr lang="ru-RU" sz="2600" dirty="0">
                <a:solidFill>
                  <a:srgbClr val="14498C"/>
                </a:solidFill>
              </a:rPr>
              <a:t> и трения </a:t>
            </a:r>
            <a:r>
              <a:rPr lang="en-US" sz="2600" dirty="0" err="1">
                <a:solidFill>
                  <a:srgbClr val="14498C"/>
                </a:solidFill>
              </a:rPr>
              <a:t>c</a:t>
            </a:r>
            <a:r>
              <a:rPr lang="en-US" sz="2600" baseline="-25000" dirty="0" err="1">
                <a:solidFill>
                  <a:srgbClr val="14498C"/>
                </a:solidFill>
              </a:rPr>
              <a:t>f</a:t>
            </a:r>
            <a:r>
              <a:rPr lang="ru-RU" sz="2600" dirty="0">
                <a:solidFill>
                  <a:srgbClr val="14498C"/>
                </a:solidFill>
              </a:rPr>
              <a:t> по длине крыла для сетки № 7 (у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=300)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22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98E03016-DCE4-4156-81E3-8D77BB58D1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5229700"/>
              </p:ext>
            </p:extLst>
          </p:nvPr>
        </p:nvGraphicFramePr>
        <p:xfrm>
          <a:off x="1186065" y="1332927"/>
          <a:ext cx="4351337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0" name="Plot" r:id="rId4" imgW="4350600" imgH="4294440" progId="Grapher.Document">
                  <p:embed/>
                </p:oleObj>
              </mc:Choice>
              <mc:Fallback>
                <p:oleObj name="Plot" r:id="rId4" imgW="435060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86065" y="1332927"/>
                        <a:ext cx="4351337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8872DA04-41C4-48BC-9A55-62FC699CA4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4148627"/>
              </p:ext>
            </p:extLst>
          </p:nvPr>
        </p:nvGraphicFramePr>
        <p:xfrm>
          <a:off x="6654600" y="1332926"/>
          <a:ext cx="4394200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1" name="Plot" r:id="rId6" imgW="4393440" imgH="4294440" progId="Grapher.Document">
                  <p:embed/>
                </p:oleObj>
              </mc:Choice>
              <mc:Fallback>
                <p:oleObj name="Plot" r:id="rId6" imgW="439344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654600" y="1332926"/>
                        <a:ext cx="4394200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42152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Профили скорости вдоль поверхности крыла, сетка № 7 (у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=300)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23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091728F7-3698-4865-9136-D254269749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0812889"/>
              </p:ext>
            </p:extLst>
          </p:nvPr>
        </p:nvGraphicFramePr>
        <p:xfrm>
          <a:off x="228600" y="792163"/>
          <a:ext cx="11736388" cy="5272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65" name="Plot" r:id="rId4" imgW="11737080" imgH="5271480" progId="Grapher.Document">
                  <p:embed/>
                </p:oleObj>
              </mc:Choice>
              <mc:Fallback>
                <p:oleObj name="Plot" r:id="rId4" imgW="11737080" imgH="527148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792163"/>
                        <a:ext cx="11736388" cy="5272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273251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  <a:latin typeface="Calibri" panose="020F0502020204030204" pitchFamily="34" charset="0"/>
              </a:rPr>
              <a:t>Результаты расчётов аэродинамических коэффициентов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24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48CD22E-BEDB-4F79-AAC5-60BEAEED9361}"/>
              </a:ext>
            </a:extLst>
          </p:cNvPr>
          <p:cNvSpPr/>
          <p:nvPr/>
        </p:nvSpPr>
        <p:spPr>
          <a:xfrm>
            <a:off x="6722055" y="871214"/>
            <a:ext cx="4951103" cy="5186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Clr>
                <a:srgbClr val="004890"/>
              </a:buClr>
            </a:pPr>
            <a:r>
              <a:rPr lang="ru-RU" dirty="0">
                <a:solidFill>
                  <a:srgbClr val="14498C"/>
                </a:solidFill>
              </a:rPr>
              <a:t>Выводы:</a:t>
            </a:r>
          </a:p>
          <a:p>
            <a:pPr marL="285750" indent="-285750">
              <a:spcBef>
                <a:spcPts val="600"/>
              </a:spcBef>
              <a:buClr>
                <a:srgbClr val="00489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Профили скорости совпадают с экспериментом как до точки отрыва, так и после неё в расчётах FLUENT (SA) на сетках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№ 3 – 6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ru-RU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600"/>
              </a:spcBef>
              <a:buClr>
                <a:srgbClr val="00489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Расчёт LAZURIT с углом атаки α = 3.19 ͦ позволяет получить данные, совпадающие с экспериментом, как по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ru-RU" sz="1600" baseline="-25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и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ru-RU" sz="1600" baseline="-25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так и по профилям скорости, однако отклонение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с</a:t>
            </a:r>
            <a:r>
              <a:rPr lang="ru-RU" sz="1600" baseline="-25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xa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существенно возросло (до 33.3 %).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Bef>
                <a:spcPts val="600"/>
              </a:spcBef>
              <a:buClr>
                <a:srgbClr val="00489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Наименьшая погрешность по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с</a:t>
            </a:r>
            <a:r>
              <a:rPr lang="ru-RU" sz="1600" baseline="-25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xa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наблюдалась в расчёте LAZURIT на сетке № 3 (2.18 %), а по </a:t>
            </a:r>
            <a:r>
              <a:rPr lang="ru-RU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с</a:t>
            </a:r>
            <a:r>
              <a:rPr lang="ru-RU" sz="1600" baseline="-25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ya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LAZURIT на сетке № 4 (0.48 %).</a:t>
            </a:r>
          </a:p>
          <a:p>
            <a:pPr marL="285750" indent="-285750">
              <a:spcBef>
                <a:spcPts val="600"/>
              </a:spcBef>
              <a:buClr>
                <a:srgbClr val="00489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 сетке № 6 положение точки отрыва описывается неправильно только в расчёте FASTRAN SST, в то время как на сетке № 7, только расчет FLUENT, SA верно предсказывает срыв потока.</a:t>
            </a:r>
          </a:p>
          <a:p>
            <a:pPr marL="285750" indent="-285750">
              <a:spcBef>
                <a:spcPts val="600"/>
              </a:spcBef>
              <a:buClr>
                <a:srgbClr val="00489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LAZURIT на сетке № 7 неправильно описывает течение ввиду неверного определения параметра y</a:t>
            </a:r>
            <a:r>
              <a:rPr lang="ru-RU" sz="16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9A822ABD-459F-4282-AEF6-500B528FD5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332429"/>
              </p:ext>
            </p:extLst>
          </p:nvPr>
        </p:nvGraphicFramePr>
        <p:xfrm>
          <a:off x="386087" y="812505"/>
          <a:ext cx="6066268" cy="5391150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874477">
                  <a:extLst>
                    <a:ext uri="{9D8B030D-6E8A-4147-A177-3AD203B41FA5}">
                      <a16:colId xmlns:a16="http://schemas.microsoft.com/office/drawing/2014/main" val="1917916646"/>
                    </a:ext>
                  </a:extLst>
                </a:gridCol>
                <a:gridCol w="1048251">
                  <a:extLst>
                    <a:ext uri="{9D8B030D-6E8A-4147-A177-3AD203B41FA5}">
                      <a16:colId xmlns:a16="http://schemas.microsoft.com/office/drawing/2014/main" val="3771471415"/>
                    </a:ext>
                  </a:extLst>
                </a:gridCol>
                <a:gridCol w="1048251">
                  <a:extLst>
                    <a:ext uri="{9D8B030D-6E8A-4147-A177-3AD203B41FA5}">
                      <a16:colId xmlns:a16="http://schemas.microsoft.com/office/drawing/2014/main" val="1275252349"/>
                    </a:ext>
                  </a:extLst>
                </a:gridCol>
                <a:gridCol w="1048251">
                  <a:extLst>
                    <a:ext uri="{9D8B030D-6E8A-4147-A177-3AD203B41FA5}">
                      <a16:colId xmlns:a16="http://schemas.microsoft.com/office/drawing/2014/main" val="2959849601"/>
                    </a:ext>
                  </a:extLst>
                </a:gridCol>
                <a:gridCol w="1047038">
                  <a:extLst>
                    <a:ext uri="{9D8B030D-6E8A-4147-A177-3AD203B41FA5}">
                      <a16:colId xmlns:a16="http://schemas.microsoft.com/office/drawing/2014/main" val="2915462744"/>
                    </a:ext>
                  </a:extLst>
                </a:gridCol>
              </a:tblGrid>
              <a:tr h="132337">
                <a:tc gridSpan="5">
                  <a:txBody>
                    <a:bodyPr/>
                    <a:lstStyle/>
                    <a:p>
                      <a:pPr indent="0"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Сетка № 3 (у</a:t>
                      </a:r>
                      <a:r>
                        <a:rPr lang="ru-RU" sz="1400" baseline="30000" dirty="0">
                          <a:effectLst/>
                        </a:rPr>
                        <a:t>+</a:t>
                      </a:r>
                      <a:r>
                        <a:rPr lang="ru-RU" sz="1400" dirty="0">
                          <a:effectLst/>
                        </a:rPr>
                        <a:t>=1)</a:t>
                      </a:r>
                    </a:p>
                  </a:txBody>
                  <a:tcPr marL="50114" marR="50114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5738803"/>
                  </a:ext>
                </a:extLst>
              </a:tr>
              <a:tr h="133636">
                <a:tc>
                  <a:txBody>
                    <a:bodyPr/>
                    <a:lstStyle/>
                    <a:p>
                      <a:pPr indent="0" algn="just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endParaRPr lang="ru-RU" sz="1400" dirty="0">
                        <a:effectLst/>
                        <a:latin typeface="+mn-lt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 err="1">
                          <a:effectLst/>
                        </a:rPr>
                        <a:t>с</a:t>
                      </a:r>
                      <a:r>
                        <a:rPr lang="ru-RU" sz="1400" kern="1200" baseline="-25000" dirty="0" err="1">
                          <a:effectLst/>
                        </a:rPr>
                        <a:t>x</a:t>
                      </a:r>
                      <a:r>
                        <a:rPr lang="en-US" sz="1400" kern="1200" baseline="-25000" dirty="0">
                          <a:effectLst/>
                        </a:rPr>
                        <a:t>a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 err="1">
                          <a:effectLst/>
                        </a:rPr>
                        <a:t>Δс</a:t>
                      </a:r>
                      <a:r>
                        <a:rPr lang="ru-RU" sz="1400" kern="1200" baseline="-25000" dirty="0" err="1">
                          <a:effectLst/>
                        </a:rPr>
                        <a:t>x</a:t>
                      </a:r>
                      <a:r>
                        <a:rPr lang="en-US" sz="1400" kern="1200" baseline="-25000" dirty="0">
                          <a:effectLst/>
                        </a:rPr>
                        <a:t>a</a:t>
                      </a:r>
                      <a:r>
                        <a:rPr lang="ru-RU" sz="1400" kern="1200" dirty="0">
                          <a:effectLst/>
                        </a:rPr>
                        <a:t>, %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 err="1">
                          <a:effectLst/>
                        </a:rPr>
                        <a:t>С</a:t>
                      </a:r>
                      <a:r>
                        <a:rPr lang="ru-RU" sz="1400" kern="1200" baseline="-25000" dirty="0" err="1">
                          <a:effectLst/>
                        </a:rPr>
                        <a:t>y</a:t>
                      </a:r>
                      <a:r>
                        <a:rPr lang="en-US" sz="1400" kern="1200" baseline="-25000" dirty="0">
                          <a:effectLst/>
                        </a:rPr>
                        <a:t>a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effectLst/>
                        </a:rPr>
                        <a:t>Δс</a:t>
                      </a:r>
                      <a:r>
                        <a:rPr lang="ru-RU" sz="1400" kern="1200" baseline="-25000">
                          <a:effectLst/>
                        </a:rPr>
                        <a:t>y</a:t>
                      </a:r>
                      <a:r>
                        <a:rPr lang="en-US" sz="1400" kern="1200" baseline="-25000">
                          <a:effectLst/>
                        </a:rPr>
                        <a:t>a</a:t>
                      </a:r>
                      <a:r>
                        <a:rPr lang="ru-RU" sz="1400" kern="1200">
                          <a:effectLst/>
                        </a:rPr>
                        <a:t>, %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157789"/>
                  </a:ext>
                </a:extLst>
              </a:tr>
              <a:tr h="132337">
                <a:tc>
                  <a:txBody>
                    <a:bodyPr/>
                    <a:lstStyle/>
                    <a:p>
                      <a:pPr indent="0" algn="l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Эксперимент</a:t>
                      </a:r>
                      <a:r>
                        <a:rPr lang="en-US" sz="1400" kern="1200" dirty="0">
                          <a:effectLst/>
                        </a:rPr>
                        <a:t> [1]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</a:t>
                      </a:r>
                      <a:r>
                        <a:rPr lang="en-US" sz="1400" kern="1200" dirty="0">
                          <a:effectLst/>
                        </a:rPr>
                        <a:t>.01</a:t>
                      </a:r>
                      <a:r>
                        <a:rPr lang="ru-RU" sz="1400" kern="1200" dirty="0">
                          <a:effectLst/>
                        </a:rPr>
                        <a:t>68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-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</a:t>
                      </a:r>
                      <a:r>
                        <a:rPr lang="en-US" sz="1400" kern="1200" dirty="0">
                          <a:effectLst/>
                        </a:rPr>
                        <a:t>80</a:t>
                      </a:r>
                      <a:r>
                        <a:rPr lang="ru-RU" sz="1400" kern="1200" dirty="0">
                          <a:effectLst/>
                        </a:rPr>
                        <a:t>3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-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1216269388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LAZURIT</a:t>
                      </a:r>
                      <a:r>
                        <a:rPr lang="en-US" sz="1400" kern="1200" baseline="0" dirty="0">
                          <a:effectLst/>
                        </a:rPr>
                        <a:t> 2.3.1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0.0172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2.18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0.76</a:t>
                      </a:r>
                      <a:r>
                        <a:rPr lang="en-US" sz="1400" kern="1200" dirty="0">
                          <a:effectLst/>
                        </a:rPr>
                        <a:t>5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effectLst/>
                        </a:rPr>
                        <a:t>4.73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3472414545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FASTRAN, SST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0.0286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70.36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0.814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1.32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243842106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FLUENT, SST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0.0144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14.48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0.826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effectLst/>
                        </a:rPr>
                        <a:t>2.87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1231887540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FLUENT, SA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0.0188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12.04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0.80</a:t>
                      </a:r>
                      <a:r>
                        <a:rPr lang="en-US" sz="1400" kern="1200" dirty="0">
                          <a:effectLst/>
                        </a:rPr>
                        <a:t>9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effectLst/>
                        </a:rPr>
                        <a:t>0.69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2972181269"/>
                  </a:ext>
                </a:extLst>
              </a:tr>
              <a:tr h="132337">
                <a:tc gridSpan="5">
                  <a:txBody>
                    <a:bodyPr/>
                    <a:lstStyle/>
                    <a:p>
                      <a:pPr indent="0"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Сетка № 4 (у</a:t>
                      </a:r>
                      <a:r>
                        <a:rPr lang="ru-RU" sz="1400" baseline="30000" dirty="0">
                          <a:effectLst/>
                        </a:rPr>
                        <a:t>+</a:t>
                      </a:r>
                      <a:r>
                        <a:rPr lang="ru-RU" sz="1400" dirty="0">
                          <a:effectLst/>
                        </a:rPr>
                        <a:t>=30)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74221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LAZURIT </a:t>
                      </a:r>
                      <a:r>
                        <a:rPr lang="en-US" sz="1400" kern="1200" baseline="0" dirty="0">
                          <a:effectLst/>
                        </a:rPr>
                        <a:t>2.3.1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0.0176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4.69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effectLst/>
                        </a:rPr>
                        <a:t>0.785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effectLst/>
                        </a:rPr>
                        <a:t>2.23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4130140861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LAZURIT </a:t>
                      </a:r>
                      <a:r>
                        <a:rPr lang="en-US" sz="1400" kern="1200" baseline="0" dirty="0">
                          <a:effectLst/>
                        </a:rPr>
                        <a:t>2.3.1</a:t>
                      </a:r>
                      <a:r>
                        <a:rPr lang="en-US" sz="1400" kern="1200" dirty="0">
                          <a:effectLst/>
                        </a:rPr>
                        <a:t>, </a:t>
                      </a:r>
                      <a:r>
                        <a:rPr lang="el-GR" sz="1400" kern="1200" dirty="0">
                          <a:effectLst/>
                        </a:rPr>
                        <a:t>α=3.19</a:t>
                      </a:r>
                      <a:r>
                        <a:rPr lang="ru-RU" sz="1400" baseline="30000" dirty="0">
                          <a:effectLst/>
                        </a:rPr>
                        <a:t> ͦ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0.0</a:t>
                      </a:r>
                      <a:r>
                        <a:rPr lang="en-US" sz="1400" kern="1200" dirty="0">
                          <a:effectLst/>
                        </a:rPr>
                        <a:t>224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33.30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effectLst/>
                        </a:rPr>
                        <a:t>0.85</a:t>
                      </a:r>
                      <a:r>
                        <a:rPr lang="en-US" sz="1400" kern="1200">
                          <a:effectLst/>
                        </a:rPr>
                        <a:t>0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effectLst/>
                        </a:rPr>
                        <a:t>5.9</a:t>
                      </a:r>
                      <a:r>
                        <a:rPr lang="en-US" sz="1400" kern="1200">
                          <a:effectLst/>
                        </a:rPr>
                        <a:t>1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1945904092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FASTRAN, SST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0.0195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15.84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0.819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2.02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extLst>
                  <a:ext uri="{0D108BD9-81ED-4DB2-BD59-A6C34878D82A}">
                    <a16:rowId xmlns:a16="http://schemas.microsoft.com/office/drawing/2014/main" val="1821086300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FLUENT, SST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0.0174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3.50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effectLst/>
                        </a:rPr>
                        <a:t>0.794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effectLst/>
                        </a:rPr>
                        <a:t>1.11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2466746633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FLUENT, SA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0.0201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19.85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0.813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>
                          <a:effectLst/>
                        </a:rPr>
                        <a:t>1.25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143946483"/>
                  </a:ext>
                </a:extLst>
              </a:tr>
              <a:tr h="132337">
                <a:tc gridSpan="5">
                  <a:txBody>
                    <a:bodyPr/>
                    <a:lstStyle/>
                    <a:p>
                      <a:pPr indent="0"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Сетка № 5 (у</a:t>
                      </a:r>
                      <a:r>
                        <a:rPr lang="ru-RU" sz="1400" baseline="30000" dirty="0">
                          <a:effectLst/>
                        </a:rPr>
                        <a:t>+</a:t>
                      </a:r>
                      <a:r>
                        <a:rPr lang="ru-RU" sz="1400" dirty="0">
                          <a:effectLst/>
                        </a:rPr>
                        <a:t>=60)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10469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LAZURIT </a:t>
                      </a:r>
                      <a:r>
                        <a:rPr lang="en-US" sz="1400" kern="1200" baseline="0" dirty="0">
                          <a:effectLst/>
                        </a:rPr>
                        <a:t>2.3.1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0.0177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5.25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0.799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0.48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1815019050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FASTRAN, SST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0.0127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24.14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0.694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13.53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extLst>
                  <a:ext uri="{0D108BD9-81ED-4DB2-BD59-A6C34878D82A}">
                    <a16:rowId xmlns:a16="http://schemas.microsoft.com/office/drawing/2014/main" val="1517741606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FLUENT, SST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0.0148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11.65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0.77</a:t>
                      </a:r>
                      <a:r>
                        <a:rPr lang="en-US" sz="1400" kern="1200" dirty="0">
                          <a:effectLst/>
                        </a:rPr>
                        <a:t>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3.66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91936048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FLUENT, SA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0.0175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4.35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0.807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kern="1200" dirty="0">
                          <a:effectLst/>
                        </a:rPr>
                        <a:t>0.53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extLst>
                  <a:ext uri="{0D108BD9-81ED-4DB2-BD59-A6C34878D82A}">
                    <a16:rowId xmlns:a16="http://schemas.microsoft.com/office/drawing/2014/main" val="3558761514"/>
                  </a:ext>
                </a:extLst>
              </a:tr>
              <a:tr h="160363">
                <a:tc gridSpan="5">
                  <a:txBody>
                    <a:bodyPr/>
                    <a:lstStyle/>
                    <a:p>
                      <a:pPr indent="0" algn="ctr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Сетка № </a:t>
                      </a:r>
                      <a:r>
                        <a:rPr lang="en-US" sz="1400" dirty="0">
                          <a:effectLst/>
                        </a:rPr>
                        <a:t>6</a:t>
                      </a:r>
                      <a:r>
                        <a:rPr lang="ru-RU" sz="1400" dirty="0">
                          <a:effectLst/>
                        </a:rPr>
                        <a:t> (у</a:t>
                      </a:r>
                      <a:r>
                        <a:rPr lang="ru-RU" sz="1400" baseline="30000" dirty="0">
                          <a:effectLst/>
                        </a:rPr>
                        <a:t>+</a:t>
                      </a:r>
                      <a:r>
                        <a:rPr lang="ru-RU" sz="1400" dirty="0">
                          <a:effectLst/>
                        </a:rPr>
                        <a:t>=120)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638808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LAZURIT </a:t>
                      </a:r>
                      <a:r>
                        <a:rPr lang="en-US" sz="1400" kern="1200" baseline="0" dirty="0">
                          <a:effectLst/>
                        </a:rPr>
                        <a:t>2.4.5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0.0174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b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3.53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0.80</a:t>
                      </a:r>
                      <a:r>
                        <a:rPr lang="en-US" sz="1400" dirty="0">
                          <a:effectLst/>
                        </a:rPr>
                        <a:t>6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b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0.35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extLst>
                  <a:ext uri="{0D108BD9-81ED-4DB2-BD59-A6C34878D82A}">
                    <a16:rowId xmlns:a16="http://schemas.microsoft.com/office/drawing/2014/main" val="2844659124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FASTRAN, SST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0.0127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24.14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0.694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13.53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extLst>
                  <a:ext uri="{0D108BD9-81ED-4DB2-BD59-A6C34878D82A}">
                    <a16:rowId xmlns:a16="http://schemas.microsoft.com/office/drawing/2014/main" val="2516030822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FLUENT, SST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0.0151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10.18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0.769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4.23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extLst>
                  <a:ext uri="{0D108BD9-81ED-4DB2-BD59-A6C34878D82A}">
                    <a16:rowId xmlns:a16="http://schemas.microsoft.com/office/drawing/2014/main" val="3188026562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FLUENT, SA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0.0164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2.49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0.808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0.62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extLst>
                  <a:ext uri="{0D108BD9-81ED-4DB2-BD59-A6C34878D82A}">
                    <a16:rowId xmlns:a16="http://schemas.microsoft.com/office/drawing/2014/main" val="1056964172"/>
                  </a:ext>
                </a:extLst>
              </a:tr>
              <a:tr h="160363">
                <a:tc gridSpan="5">
                  <a:txBody>
                    <a:bodyPr/>
                    <a:lstStyle/>
                    <a:p>
                      <a:pPr indent="0" algn="ctr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Сетка № 7 (у</a:t>
                      </a:r>
                      <a:r>
                        <a:rPr lang="ru-RU" sz="1400" baseline="30000" dirty="0">
                          <a:effectLst/>
                        </a:rPr>
                        <a:t>+</a:t>
                      </a:r>
                      <a:r>
                        <a:rPr lang="ru-RU" sz="1400" dirty="0">
                          <a:effectLst/>
                        </a:rPr>
                        <a:t>=300)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764954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effectLst/>
                        </a:rPr>
                        <a:t>LAZURIT </a:t>
                      </a:r>
                      <a:r>
                        <a:rPr lang="en-US" sz="1400" kern="1200" baseline="0" dirty="0">
                          <a:effectLst/>
                        </a:rPr>
                        <a:t>2.4.5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0.024</a:t>
                      </a:r>
                      <a:r>
                        <a:rPr lang="en-US" sz="1400">
                          <a:effectLst/>
                        </a:rPr>
                        <a:t>6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b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46.33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0.572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b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28.71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extLst>
                  <a:ext uri="{0D108BD9-81ED-4DB2-BD59-A6C34878D82A}">
                    <a16:rowId xmlns:a16="http://schemas.microsoft.com/office/drawing/2014/main" val="1985273256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FASTRAN, SST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0.0158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5.87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0.687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14.45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extLst>
                  <a:ext uri="{0D108BD9-81ED-4DB2-BD59-A6C34878D82A}">
                    <a16:rowId xmlns:a16="http://schemas.microsoft.com/office/drawing/2014/main" val="342313475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FLUENT, SST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0.0146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13.06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0.732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8.79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extLst>
                  <a:ext uri="{0D108BD9-81ED-4DB2-BD59-A6C34878D82A}">
                    <a16:rowId xmlns:a16="http://schemas.microsoft.com/office/drawing/2014/main" val="1406239165"/>
                  </a:ext>
                </a:extLst>
              </a:tr>
              <a:tr h="160363"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1400" kern="1200">
                          <a:effectLst/>
                        </a:rPr>
                        <a:t>FLUENT, SA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0.0164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2.37</a:t>
                      </a:r>
                      <a:endParaRPr lang="ru-RU" sz="140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b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0.788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tc>
                  <a:txBody>
                    <a:bodyPr/>
                    <a:lstStyle/>
                    <a:p>
                      <a:pPr indent="0" algn="l" font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1.91</a:t>
                      </a:r>
                      <a:endParaRPr lang="ru-RU" sz="140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50114" marR="50114" marT="0" marB="0" anchor="ctr"/>
                </a:tc>
                <a:extLst>
                  <a:ext uri="{0D108BD9-81ED-4DB2-BD59-A6C34878D82A}">
                    <a16:rowId xmlns:a16="http://schemas.microsoft.com/office/drawing/2014/main" val="986775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48382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6" name="Picture 4" descr="C:\JULIA\01_WORK\ЦИАМ\Презентации\Lanshin CIAM_Eng\o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0" y="1588347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Спасибо за внимание!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3140903" y="5581121"/>
            <a:ext cx="20163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ru-RU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Тел</a:t>
            </a:r>
            <a:r>
              <a:rPr lang="it-IT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.:</a:t>
            </a:r>
            <a:r>
              <a:rPr lang="ru-RU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it-IT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+7 (499) 763 57 47</a:t>
            </a:r>
            <a:br>
              <a:rPr lang="it-IT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it-IT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E-mail:</a:t>
            </a:r>
            <a:r>
              <a:rPr lang="ru-RU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</a:t>
            </a:r>
            <a:r>
              <a:rPr lang="it-IT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@ciam.ru</a:t>
            </a:r>
            <a:endParaRPr lang="ru-RU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805353" y="5581121"/>
            <a:ext cx="255094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ru-RU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111116, Россия, Москва, </a:t>
            </a:r>
            <a:br>
              <a:rPr lang="ru-RU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ru-RU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ул. Авиамоторная, 2</a:t>
            </a:r>
          </a:p>
          <a:p>
            <a:pPr fontAlgn="base"/>
            <a:r>
              <a:rPr lang="it-IT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www.ciam.ru</a:t>
            </a:r>
          </a:p>
        </p:txBody>
      </p:sp>
      <p:sp>
        <p:nvSpPr>
          <p:cNvPr id="17" name="Прямоугольник 16"/>
          <p:cNvSpPr/>
          <p:nvPr/>
        </p:nvSpPr>
        <p:spPr>
          <a:xfrm>
            <a:off x="2548302" y="678949"/>
            <a:ext cx="314764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Центральный институт авиационного моторостроения имени П.И. Баранова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353" y="675260"/>
            <a:ext cx="1647702" cy="552277"/>
          </a:xfrm>
          <a:prstGeom prst="rect">
            <a:avLst/>
          </a:prstGeom>
        </p:spPr>
      </p:pic>
      <p:sp>
        <p:nvSpPr>
          <p:cNvPr id="9" name="Объект 2">
            <a:extLst>
              <a:ext uri="{FF2B5EF4-FFF2-40B4-BE49-F238E27FC236}">
                <a16:creationId xmlns:a16="http://schemas.microsoft.com/office/drawing/2014/main" id="{86D8503D-9E57-445D-89E0-50DD619C8410}"/>
              </a:ext>
            </a:extLst>
          </p:cNvPr>
          <p:cNvSpPr txBox="1">
            <a:spLocks/>
          </p:cNvSpPr>
          <p:nvPr/>
        </p:nvSpPr>
        <p:spPr>
          <a:xfrm>
            <a:off x="320842" y="2107852"/>
            <a:ext cx="11871158" cy="255079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400" b="1" dirty="0">
                <a:solidFill>
                  <a:schemeClr val="tx2"/>
                </a:solidFill>
              </a:rPr>
              <a:t>Литература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Cook, P. H., McDonald, M. A., and Firmin, M. C. P. </a:t>
            </a:r>
            <a:r>
              <a:rPr lang="en-US" sz="1600" dirty="0" err="1"/>
              <a:t>Aerofoil</a:t>
            </a:r>
            <a:r>
              <a:rPr lang="en-US" sz="1600" dirty="0"/>
              <a:t> RAE 2822 - Pressure Distributions, and Boundary Layer</a:t>
            </a:r>
            <a:r>
              <a:rPr lang="ru-RU" sz="1600" dirty="0"/>
              <a:t> </a:t>
            </a:r>
            <a:r>
              <a:rPr lang="en-US" sz="1600" dirty="0"/>
              <a:t>and Wake Measurements</a:t>
            </a:r>
            <a:r>
              <a:rPr lang="ru-RU" sz="1600" dirty="0"/>
              <a:t>.</a:t>
            </a:r>
            <a:r>
              <a:rPr lang="en-US" sz="1600" dirty="0"/>
              <a:t> Experimental Data Base for Computer Program Assessment. Report of the Fluid Dynamics Panel</a:t>
            </a:r>
            <a:r>
              <a:rPr lang="ru-RU" sz="1600" dirty="0"/>
              <a:t> </a:t>
            </a:r>
            <a:r>
              <a:rPr lang="en-US" sz="1600" dirty="0"/>
              <a:t>Working Group 04</a:t>
            </a:r>
            <a:r>
              <a:rPr lang="ru-RU" sz="1600" dirty="0"/>
              <a:t> //</a:t>
            </a:r>
            <a:r>
              <a:rPr lang="en-US" sz="1600" dirty="0"/>
              <a:t> AGARD AR-138</a:t>
            </a:r>
            <a:r>
              <a:rPr lang="ru-RU" sz="1600" dirty="0"/>
              <a:t>.</a:t>
            </a:r>
            <a:r>
              <a:rPr lang="en-US" sz="1600" dirty="0"/>
              <a:t> 1979. 612 p.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err="1"/>
              <a:t>Knopp</a:t>
            </a:r>
            <a:r>
              <a:rPr lang="en-US" sz="1600" dirty="0"/>
              <a:t> T. On grid-independence of RANS predictions for aerodynamic flows using model-consistent universal wall-functions // ECCOMAS CFD 2006: Proceedings of the European Conference on Computational Fluid Dynamics. </a:t>
            </a:r>
            <a:r>
              <a:rPr lang="en-US" sz="1600" dirty="0" err="1"/>
              <a:t>Egmond</a:t>
            </a:r>
            <a:r>
              <a:rPr lang="en-US" sz="1600" dirty="0"/>
              <a:t> </a:t>
            </a:r>
            <a:r>
              <a:rPr lang="en-US" sz="1600" dirty="0" err="1"/>
              <a:t>aan</a:t>
            </a:r>
            <a:r>
              <a:rPr lang="en-US" sz="1600" dirty="0"/>
              <a:t> Zee, The Netherlands. 2006. pp. 1–20.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Carlson J., </a:t>
            </a:r>
            <a:r>
              <a:rPr lang="en-US" sz="1600" dirty="0" err="1"/>
              <a:t>Vatsa</a:t>
            </a:r>
            <a:r>
              <a:rPr lang="en-US" sz="1600" dirty="0"/>
              <a:t> V.N., White J. Validation of a Node-Centered Wall Function Model for the Unstructured Flow Code FUN3D // 22nd AIAA Computational Fluid Dynamics Conference. Dallas, TX. 2015. pp. 1–20.</a:t>
            </a:r>
          </a:p>
          <a:p>
            <a:pPr marL="0" indent="0">
              <a:buNone/>
            </a:pP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741501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  <a:latin typeface="Calibri" panose="020F0502020204030204" pitchFamily="34" charset="0"/>
              </a:rPr>
              <a:t>Постановка задачи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16206" y="2594885"/>
            <a:ext cx="10910313" cy="620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Тестирование пристеночных функций проводилось на задаче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трансзвукового обтекания профиля RAE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2822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[1].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таблице приведены данные с условиями проводимых экспериментов 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3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234A754-2CA2-4CF0-BD0A-CEDB75765302}"/>
              </a:ext>
            </a:extLst>
          </p:cNvPr>
          <p:cNvSpPr/>
          <p:nvPr/>
        </p:nvSpPr>
        <p:spPr>
          <a:xfrm>
            <a:off x="1219200" y="2275397"/>
            <a:ext cx="101073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  <a:buClr>
                <a:srgbClr val="004890"/>
              </a:buClr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Профиль крыла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RAE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2822.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Штриховыми линиями обозначены сечения, для которых строились профили скорости</a:t>
            </a:r>
          </a:p>
        </p:txBody>
      </p:sp>
      <p:graphicFrame>
        <p:nvGraphicFramePr>
          <p:cNvPr id="18" name="Таблица 17">
            <a:extLst>
              <a:ext uri="{FF2B5EF4-FFF2-40B4-BE49-F238E27FC236}">
                <a16:creationId xmlns:a16="http://schemas.microsoft.com/office/drawing/2014/main" id="{7BBBD43F-CE63-41B4-83C5-63C4F32201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079681"/>
              </p:ext>
            </p:extLst>
          </p:nvPr>
        </p:nvGraphicFramePr>
        <p:xfrm>
          <a:off x="652476" y="3250113"/>
          <a:ext cx="4772660" cy="9017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600710">
                  <a:extLst>
                    <a:ext uri="{9D8B030D-6E8A-4147-A177-3AD203B41FA5}">
                      <a16:colId xmlns:a16="http://schemas.microsoft.com/office/drawing/2014/main" val="3135739264"/>
                    </a:ext>
                  </a:extLst>
                </a:gridCol>
                <a:gridCol w="600710">
                  <a:extLst>
                    <a:ext uri="{9D8B030D-6E8A-4147-A177-3AD203B41FA5}">
                      <a16:colId xmlns:a16="http://schemas.microsoft.com/office/drawing/2014/main" val="3994697476"/>
                    </a:ext>
                  </a:extLst>
                </a:gridCol>
                <a:gridCol w="568960">
                  <a:extLst>
                    <a:ext uri="{9D8B030D-6E8A-4147-A177-3AD203B41FA5}">
                      <a16:colId xmlns:a16="http://schemas.microsoft.com/office/drawing/2014/main" val="4032549774"/>
                    </a:ext>
                  </a:extLst>
                </a:gridCol>
                <a:gridCol w="892810">
                  <a:extLst>
                    <a:ext uri="{9D8B030D-6E8A-4147-A177-3AD203B41FA5}">
                      <a16:colId xmlns:a16="http://schemas.microsoft.com/office/drawing/2014/main" val="2370971914"/>
                    </a:ext>
                  </a:extLst>
                </a:gridCol>
                <a:gridCol w="736600">
                  <a:extLst>
                    <a:ext uri="{9D8B030D-6E8A-4147-A177-3AD203B41FA5}">
                      <a16:colId xmlns:a16="http://schemas.microsoft.com/office/drawing/2014/main" val="4172692344"/>
                    </a:ext>
                  </a:extLst>
                </a:gridCol>
                <a:gridCol w="803910">
                  <a:extLst>
                    <a:ext uri="{9D8B030D-6E8A-4147-A177-3AD203B41FA5}">
                      <a16:colId xmlns:a16="http://schemas.microsoft.com/office/drawing/2014/main" val="150857837"/>
                    </a:ext>
                  </a:extLst>
                </a:gridCol>
                <a:gridCol w="568960">
                  <a:extLst>
                    <a:ext uri="{9D8B030D-6E8A-4147-A177-3AD203B41FA5}">
                      <a16:colId xmlns:a16="http://schemas.microsoft.com/office/drawing/2014/main" val="137286805"/>
                    </a:ext>
                  </a:extLst>
                </a:gridCol>
              </a:tblGrid>
              <a:tr h="174159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>
                          <a:effectLst/>
                        </a:rPr>
                        <a:t>Условия экспериментов</a:t>
                      </a:r>
                      <a:endParaRPr lang="ru-RU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3077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M</a:t>
                      </a:r>
                      <a:r>
                        <a:rPr lang="en-US" sz="1600" kern="1200" baseline="-25000" dirty="0">
                          <a:effectLst/>
                        </a:rPr>
                        <a:t>∞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l-GR" sz="1600" kern="1200" dirty="0">
                          <a:effectLst/>
                        </a:rPr>
                        <a:t>α,  ͦ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l-GR" sz="1600" kern="1200" dirty="0">
                          <a:effectLst/>
                        </a:rPr>
                        <a:t>α</a:t>
                      </a:r>
                      <a:r>
                        <a:rPr lang="el-GR" sz="1600" kern="1200" baseline="-25000" dirty="0">
                          <a:effectLst/>
                        </a:rPr>
                        <a:t>С</a:t>
                      </a:r>
                      <a:r>
                        <a:rPr lang="el-GR" sz="1600" kern="1200" dirty="0">
                          <a:effectLst/>
                        </a:rPr>
                        <a:t>,  ͦ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Re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>
                          <a:effectLst/>
                        </a:rPr>
                        <a:t>U, м/с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>
                          <a:effectLst/>
                        </a:rPr>
                        <a:t>p, Па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>
                          <a:effectLst/>
                        </a:rPr>
                        <a:t>T, K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extLst>
                  <a:ext uri="{0D108BD9-81ED-4DB2-BD59-A6C34878D82A}">
                    <a16:rowId xmlns:a16="http://schemas.microsoft.com/office/drawing/2014/main" val="183070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0.73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3.19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2.8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6.5·10</a:t>
                      </a:r>
                      <a:r>
                        <a:rPr lang="en-US" sz="1600" kern="1200" baseline="30000" dirty="0">
                          <a:effectLst/>
                        </a:rPr>
                        <a:t>6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>
                          <a:effectLst/>
                        </a:rPr>
                        <a:t>257.6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>
                          <a:effectLst/>
                        </a:rPr>
                        <a:t>70640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tc>
                  <a:txBody>
                    <a:bodyPr/>
                    <a:lstStyle/>
                    <a:p>
                      <a:pPr font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>
                          <a:effectLst/>
                        </a:rPr>
                        <a:t>310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9525" marT="9525" marB="0" anchor="ctr"/>
                </a:tc>
                <a:extLst>
                  <a:ext uri="{0D108BD9-81ED-4DB2-BD59-A6C34878D82A}">
                    <a16:rowId xmlns:a16="http://schemas.microsoft.com/office/drawing/2014/main" val="688440299"/>
                  </a:ext>
                </a:extLst>
              </a:tr>
            </a:tbl>
          </a:graphicData>
        </a:graphic>
      </p:graphicFrame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60EA8D8B-3597-4154-8417-BA10AEF935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6925116"/>
              </p:ext>
            </p:extLst>
          </p:nvPr>
        </p:nvGraphicFramePr>
        <p:xfrm>
          <a:off x="6854637" y="3167078"/>
          <a:ext cx="4991102" cy="10718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17448">
                  <a:extLst>
                    <a:ext uri="{9D8B030D-6E8A-4147-A177-3AD203B41FA5}">
                      <a16:colId xmlns:a16="http://schemas.microsoft.com/office/drawing/2014/main" val="3252328960"/>
                    </a:ext>
                  </a:extLst>
                </a:gridCol>
                <a:gridCol w="608053">
                  <a:extLst>
                    <a:ext uri="{9D8B030D-6E8A-4147-A177-3AD203B41FA5}">
                      <a16:colId xmlns:a16="http://schemas.microsoft.com/office/drawing/2014/main" val="4048968231"/>
                    </a:ext>
                  </a:extLst>
                </a:gridCol>
                <a:gridCol w="608053">
                  <a:extLst>
                    <a:ext uri="{9D8B030D-6E8A-4147-A177-3AD203B41FA5}">
                      <a16:colId xmlns:a16="http://schemas.microsoft.com/office/drawing/2014/main" val="985013736"/>
                    </a:ext>
                  </a:extLst>
                </a:gridCol>
                <a:gridCol w="608053">
                  <a:extLst>
                    <a:ext uri="{9D8B030D-6E8A-4147-A177-3AD203B41FA5}">
                      <a16:colId xmlns:a16="http://schemas.microsoft.com/office/drawing/2014/main" val="2816824"/>
                    </a:ext>
                  </a:extLst>
                </a:gridCol>
                <a:gridCol w="608053">
                  <a:extLst>
                    <a:ext uri="{9D8B030D-6E8A-4147-A177-3AD203B41FA5}">
                      <a16:colId xmlns:a16="http://schemas.microsoft.com/office/drawing/2014/main" val="2988265296"/>
                    </a:ext>
                  </a:extLst>
                </a:gridCol>
                <a:gridCol w="620721">
                  <a:extLst>
                    <a:ext uri="{9D8B030D-6E8A-4147-A177-3AD203B41FA5}">
                      <a16:colId xmlns:a16="http://schemas.microsoft.com/office/drawing/2014/main" val="169760990"/>
                    </a:ext>
                  </a:extLst>
                </a:gridCol>
                <a:gridCol w="620721">
                  <a:extLst>
                    <a:ext uri="{9D8B030D-6E8A-4147-A177-3AD203B41FA5}">
                      <a16:colId xmlns:a16="http://schemas.microsoft.com/office/drawing/2014/main" val="2957842129"/>
                    </a:ext>
                  </a:extLst>
                </a:gridCol>
              </a:tblGrid>
              <a:tr h="267590">
                <a:tc gridSpan="7"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>
                          <a:effectLst/>
                        </a:rPr>
                        <a:t>Координаты контрольных сечений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7130097"/>
                  </a:ext>
                </a:extLst>
              </a:tr>
              <a:tr h="267590">
                <a:tc rowSpan="2"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>
                          <a:effectLst/>
                        </a:rPr>
                        <a:t>Координата сечения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 gridSpan="6"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>
                          <a:effectLst/>
                        </a:rPr>
                        <a:t>Номер сечения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654044"/>
                  </a:ext>
                </a:extLst>
              </a:tr>
              <a:tr h="26911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>
                          <a:effectLst/>
                        </a:rPr>
                        <a:t>1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>
                          <a:effectLst/>
                        </a:rPr>
                        <a:t>2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>
                          <a:effectLst/>
                        </a:rPr>
                        <a:t>3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>
                          <a:effectLst/>
                        </a:rPr>
                        <a:t>4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>
                          <a:effectLst/>
                        </a:rPr>
                        <a:t>5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>
                          <a:effectLst/>
                        </a:rPr>
                        <a:t>6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extLst>
                  <a:ext uri="{0D108BD9-81ED-4DB2-BD59-A6C34878D82A}">
                    <a16:rowId xmlns:a16="http://schemas.microsoft.com/office/drawing/2014/main" val="2042828073"/>
                  </a:ext>
                </a:extLst>
              </a:tr>
              <a:tr h="26759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x/c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0.179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0.319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0.404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0.498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>
                          <a:effectLst/>
                        </a:rPr>
                        <a:t>0.574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0.65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 anchor="ctr"/>
                </a:tc>
                <a:extLst>
                  <a:ext uri="{0D108BD9-81ED-4DB2-BD59-A6C34878D82A}">
                    <a16:rowId xmlns:a16="http://schemas.microsoft.com/office/drawing/2014/main" val="2774747697"/>
                  </a:ext>
                </a:extLst>
              </a:tr>
            </a:tbl>
          </a:graphicData>
        </a:graphic>
      </p:graphicFrame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9396C99-9B3A-4091-B4CF-A8B15D59E7C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1580" y="664699"/>
            <a:ext cx="11321278" cy="1726250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6D8E61D-F478-4F33-A127-8967C9579BF4}"/>
              </a:ext>
            </a:extLst>
          </p:cNvPr>
          <p:cNvSpPr/>
          <p:nvPr/>
        </p:nvSpPr>
        <p:spPr>
          <a:xfrm>
            <a:off x="182282" y="4288036"/>
            <a:ext cx="11378160" cy="1905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где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</a:t>
            </a:r>
            <a:r>
              <a:rPr lang="ru-RU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∞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число Маха на бесконечности;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l-G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α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геометрический угол атаки профиля в аэродинамической трубе;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l-G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α</a:t>
            </a:r>
            <a:r>
              <a:rPr lang="ru-RU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угол атаки,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скорректированный с учётом влияния стенок аэродинамической трубы; 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число Рейнольдса набегающего потока, посчитанное по длине хорды крыла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; </a:t>
            </a: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скорость набегающего потока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p, T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статические давление и температура набегающего потока.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4116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  <a:latin typeface="Calibri" panose="020F0502020204030204" pitchFamily="34" charset="0"/>
              </a:rPr>
              <a:t>Расчётные сетки и граничные условия</a:t>
            </a: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4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234A754-2CA2-4CF0-BD0A-CEDB75765302}"/>
              </a:ext>
            </a:extLst>
          </p:cNvPr>
          <p:cNvSpPr/>
          <p:nvPr/>
        </p:nvSpPr>
        <p:spPr>
          <a:xfrm>
            <a:off x="451401" y="4347000"/>
            <a:ext cx="298909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Clr>
                <a:srgbClr val="004890"/>
              </a:buClr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Общий вид расчётной области</a:t>
            </a:r>
          </a:p>
        </p:txBody>
      </p:sp>
      <p:sp>
        <p:nvSpPr>
          <p:cNvPr id="19" name="Содержимое 2">
            <a:extLst>
              <a:ext uri="{FF2B5EF4-FFF2-40B4-BE49-F238E27FC236}">
                <a16:creationId xmlns:a16="http://schemas.microsoft.com/office/drawing/2014/main" id="{1B1EE2E9-3C48-4D3D-A8BB-A667BFD50FEE}"/>
              </a:ext>
            </a:extLst>
          </p:cNvPr>
          <p:cNvSpPr txBox="1">
            <a:spLocks/>
          </p:cNvSpPr>
          <p:nvPr/>
        </p:nvSpPr>
        <p:spPr>
          <a:xfrm>
            <a:off x="250145" y="4700687"/>
            <a:ext cx="11883146" cy="159329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 входной границе фиксировались параметры течения.</a:t>
            </a:r>
          </a:p>
          <a:p>
            <a:pPr algn="just">
              <a:spcBef>
                <a:spcPts val="0"/>
              </a:spcBef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 внешних дозвуковых границах фиксировалось статическое давление.</a:t>
            </a:r>
          </a:p>
          <a:p>
            <a:pPr algn="just">
              <a:spcBef>
                <a:spcPts val="0"/>
              </a:spcBef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 гладкой адиабатной стенке ставилось условие прилипания.</a:t>
            </a:r>
          </a:p>
          <a:p>
            <a:pPr algn="just">
              <a:spcBef>
                <a:spcPts val="0"/>
              </a:spcBef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 случает трехмерного расчёта (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LAZURIT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на боковых границах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ставилось условие периодичности.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algn="just">
              <a:spcBef>
                <a:spcPts val="0"/>
              </a:spcBef>
              <a:buNone/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Расчётная область отстояла на 5 длин хорд в продольном и поперечном направлениях от твёрдой стенки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для сеток № 1 и 2, для сеток № 3 – 7 – на 20 длин хорд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0147527-272B-4725-9C79-EAE142549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7078" y="1360664"/>
            <a:ext cx="3425190" cy="2084070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BC538A0-B3CB-4087-8DF4-3FC508A60107}"/>
              </a:ext>
            </a:extLst>
          </p:cNvPr>
          <p:cNvSpPr/>
          <p:nvPr/>
        </p:nvSpPr>
        <p:spPr>
          <a:xfrm>
            <a:off x="3690842" y="3736954"/>
            <a:ext cx="32346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buClr>
                <a:srgbClr val="004890"/>
              </a:buClr>
            </a:pPr>
            <a: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Пример топологии расчётной сетки профиля RAE 2822</a:t>
            </a:r>
          </a:p>
        </p:txBody>
      </p:sp>
      <p:graphicFrame>
        <p:nvGraphicFramePr>
          <p:cNvPr id="20" name="Таблица 20">
            <a:extLst>
              <a:ext uri="{FF2B5EF4-FFF2-40B4-BE49-F238E27FC236}">
                <a16:creationId xmlns:a16="http://schemas.microsoft.com/office/drawing/2014/main" id="{7658E0B3-2738-4AE7-AF64-8B176F5509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326244"/>
              </p:ext>
            </p:extLst>
          </p:nvPr>
        </p:nvGraphicFramePr>
        <p:xfrm>
          <a:off x="7379009" y="1041981"/>
          <a:ext cx="4754282" cy="38811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54517">
                  <a:extLst>
                    <a:ext uri="{9D8B030D-6E8A-4147-A177-3AD203B41FA5}">
                      <a16:colId xmlns:a16="http://schemas.microsoft.com/office/drawing/2014/main" val="3925649517"/>
                    </a:ext>
                  </a:extLst>
                </a:gridCol>
                <a:gridCol w="2599765">
                  <a:extLst>
                    <a:ext uri="{9D8B030D-6E8A-4147-A177-3AD203B41FA5}">
                      <a16:colId xmlns:a16="http://schemas.microsoft.com/office/drawing/2014/main" val="262259802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Параметры расчётных сеток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229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№ расчётной сетки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Размер первой пристеночной ячейки, мм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817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</a:t>
                      </a:r>
                      <a:r>
                        <a:rPr lang="en-US" dirty="0"/>
                        <a:t>.002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281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0.172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7265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58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0.172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729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0.35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2923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0118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127141"/>
                  </a:ext>
                </a:extLst>
              </a:tr>
            </a:tbl>
          </a:graphicData>
        </a:graphic>
      </p:graphicFrame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9803" y="862843"/>
            <a:ext cx="3546634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698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Распределение безразмерного параметра у</a:t>
            </a:r>
            <a:r>
              <a:rPr lang="ru-RU" sz="2600" baseline="30000" dirty="0">
                <a:solidFill>
                  <a:srgbClr val="14498C"/>
                </a:solidFill>
              </a:rPr>
              <a:t>+</a:t>
            </a:r>
            <a:r>
              <a:rPr lang="ru-RU" sz="2600" dirty="0">
                <a:solidFill>
                  <a:srgbClr val="14498C"/>
                </a:solidFill>
              </a:rPr>
              <a:t> по длине крыла</a:t>
            </a:r>
            <a:endParaRPr lang="ru-RU" sz="2600" dirty="0">
              <a:solidFill>
                <a:srgbClr val="14498C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5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BCD711B-ABD7-491B-83E0-7FB142F610D7}"/>
              </a:ext>
            </a:extLst>
          </p:cNvPr>
          <p:cNvSpPr/>
          <p:nvPr/>
        </p:nvSpPr>
        <p:spPr>
          <a:xfrm>
            <a:off x="2672411" y="5718530"/>
            <a:ext cx="11870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Сетка №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ru-RU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C22161F-AC3A-45B9-A08F-D29BF60DCF7B}"/>
              </a:ext>
            </a:extLst>
          </p:cNvPr>
          <p:cNvSpPr/>
          <p:nvPr/>
        </p:nvSpPr>
        <p:spPr>
          <a:xfrm>
            <a:off x="8267612" y="5718530"/>
            <a:ext cx="11870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Сетка № 2</a:t>
            </a:r>
            <a:endParaRPr lang="ru-RU" dirty="0"/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C53DA0ED-925A-4BFE-8774-947B0FD1C3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2174607"/>
              </p:ext>
            </p:extLst>
          </p:nvPr>
        </p:nvGraphicFramePr>
        <p:xfrm>
          <a:off x="1104588" y="1344948"/>
          <a:ext cx="4329113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92" name="Plot" r:id="rId4" imgW="4329000" imgH="4294440" progId="Grapher.Document">
                  <p:embed/>
                </p:oleObj>
              </mc:Choice>
              <mc:Fallback>
                <p:oleObj name="Plot" r:id="rId4" imgW="432900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4588" y="1344948"/>
                        <a:ext cx="4329113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Объект 6">
            <a:extLst>
              <a:ext uri="{FF2B5EF4-FFF2-40B4-BE49-F238E27FC236}">
                <a16:creationId xmlns:a16="http://schemas.microsoft.com/office/drawing/2014/main" id="{D58D5887-6D64-4412-B6B4-59AEEA6E05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498603"/>
              </p:ext>
            </p:extLst>
          </p:nvPr>
        </p:nvGraphicFramePr>
        <p:xfrm>
          <a:off x="6754973" y="1344948"/>
          <a:ext cx="4329113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93" name="Plot" r:id="rId6" imgW="4329000" imgH="4294440" progId="Grapher.Document">
                  <p:embed/>
                </p:oleObj>
              </mc:Choice>
              <mc:Fallback>
                <p:oleObj name="Plot" r:id="rId6" imgW="432900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754973" y="1344948"/>
                        <a:ext cx="4329113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9051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Распределение коэффициентов</a:t>
            </a:r>
            <a:r>
              <a:rPr lang="en-US" sz="2600" dirty="0">
                <a:solidFill>
                  <a:srgbClr val="14498C"/>
                </a:solidFill>
              </a:rPr>
              <a:t> </a:t>
            </a:r>
            <a:r>
              <a:rPr lang="ru-RU" sz="2600" dirty="0">
                <a:solidFill>
                  <a:srgbClr val="14498C"/>
                </a:solidFill>
              </a:rPr>
              <a:t>давления </a:t>
            </a:r>
            <a:r>
              <a:rPr lang="en-US" sz="2600" dirty="0">
                <a:solidFill>
                  <a:srgbClr val="14498C"/>
                </a:solidFill>
              </a:rPr>
              <a:t>c</a:t>
            </a:r>
            <a:r>
              <a:rPr lang="en-US" sz="2600" baseline="-25000" dirty="0">
                <a:solidFill>
                  <a:srgbClr val="14498C"/>
                </a:solidFill>
              </a:rPr>
              <a:t>p</a:t>
            </a:r>
            <a:r>
              <a:rPr lang="ru-RU" sz="2600" dirty="0">
                <a:solidFill>
                  <a:srgbClr val="14498C"/>
                </a:solidFill>
              </a:rPr>
              <a:t> и трения </a:t>
            </a:r>
            <a:r>
              <a:rPr lang="en-US" sz="2600" dirty="0" err="1">
                <a:solidFill>
                  <a:srgbClr val="14498C"/>
                </a:solidFill>
              </a:rPr>
              <a:t>c</a:t>
            </a:r>
            <a:r>
              <a:rPr lang="en-US" sz="2600" baseline="-25000" dirty="0" err="1">
                <a:solidFill>
                  <a:srgbClr val="14498C"/>
                </a:solidFill>
              </a:rPr>
              <a:t>f</a:t>
            </a:r>
            <a:r>
              <a:rPr lang="ru-RU" sz="2600" dirty="0">
                <a:solidFill>
                  <a:srgbClr val="14498C"/>
                </a:solidFill>
              </a:rPr>
              <a:t> по длине крыла для сетки № 1</a:t>
            </a:r>
            <a:r>
              <a:rPr lang="en-US" sz="2600" dirty="0">
                <a:solidFill>
                  <a:srgbClr val="14498C"/>
                </a:solidFill>
              </a:rPr>
              <a:t> </a:t>
            </a:r>
            <a:r>
              <a:rPr lang="ru-RU" sz="2600" dirty="0">
                <a:solidFill>
                  <a:srgbClr val="14498C"/>
                </a:solidFill>
              </a:rPr>
              <a:t>(у</a:t>
            </a:r>
            <a:r>
              <a:rPr lang="ru-RU" sz="2600" baseline="30000" dirty="0">
                <a:solidFill>
                  <a:srgbClr val="14498C"/>
                </a:solidFill>
              </a:rPr>
              <a:t>+ </a:t>
            </a:r>
            <a:r>
              <a:rPr lang="ru-RU" sz="2600" dirty="0">
                <a:solidFill>
                  <a:srgbClr val="14498C"/>
                </a:solidFill>
              </a:rPr>
              <a:t>=1)</a:t>
            </a:r>
            <a:endParaRPr lang="ru-RU" sz="2600" dirty="0">
              <a:solidFill>
                <a:srgbClr val="14498C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6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B34C2E11-0FD3-410C-B3E7-18B4D3783D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8887940"/>
              </p:ext>
            </p:extLst>
          </p:nvPr>
        </p:nvGraphicFramePr>
        <p:xfrm>
          <a:off x="1452730" y="1323208"/>
          <a:ext cx="3915540" cy="50524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14" name="Plot" r:id="rId4" imgW="4350600" imgH="5613840" progId="Grapher.Document">
                  <p:embed/>
                </p:oleObj>
              </mc:Choice>
              <mc:Fallback>
                <p:oleObj name="Plot" r:id="rId4" imgW="4350600" imgH="56138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52730" y="1323208"/>
                        <a:ext cx="3915540" cy="50524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5037BE68-A0AB-466E-9E98-89FDECD1B3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1573492"/>
              </p:ext>
            </p:extLst>
          </p:nvPr>
        </p:nvGraphicFramePr>
        <p:xfrm>
          <a:off x="6823732" y="1323488"/>
          <a:ext cx="4044168" cy="50718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15" name="Plot" r:id="rId6" imgW="4493520" imgH="5635440" progId="Grapher.Document">
                  <p:embed/>
                </p:oleObj>
              </mc:Choice>
              <mc:Fallback>
                <p:oleObj name="Plot" r:id="rId6" imgW="4493520" imgH="5635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23732" y="1323488"/>
                        <a:ext cx="4044168" cy="50718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717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Профили скорости вдоль поверхности крыла, сетка № 1 (у</a:t>
            </a:r>
            <a:r>
              <a:rPr lang="ru-RU" sz="2600" baseline="30000" dirty="0">
                <a:solidFill>
                  <a:srgbClr val="14498C"/>
                </a:solidFill>
              </a:rPr>
              <a:t>+ </a:t>
            </a:r>
            <a:r>
              <a:rPr lang="ru-RU" sz="2600" dirty="0">
                <a:solidFill>
                  <a:srgbClr val="14498C"/>
                </a:solidFill>
              </a:rPr>
              <a:t>=1)</a:t>
            </a:r>
            <a:r>
              <a:rPr lang="en-US" sz="2600" dirty="0">
                <a:solidFill>
                  <a:srgbClr val="14498C"/>
                </a:solidFill>
              </a:rPr>
              <a:t> </a:t>
            </a:r>
            <a:endParaRPr lang="ru-RU" sz="2600" dirty="0">
              <a:solidFill>
                <a:srgbClr val="14498C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7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842B5C66-9C6E-49E7-A87D-31B03E2416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6339203"/>
              </p:ext>
            </p:extLst>
          </p:nvPr>
        </p:nvGraphicFramePr>
        <p:xfrm>
          <a:off x="2032000" y="892807"/>
          <a:ext cx="8128000" cy="5319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00" name="Plot" r:id="rId4" imgW="11715840" imgH="7668360" progId="Grapher.Document">
                  <p:embed/>
                </p:oleObj>
              </mc:Choice>
              <mc:Fallback>
                <p:oleObj name="Plot" r:id="rId4" imgW="11715840" imgH="766836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32000" y="892807"/>
                        <a:ext cx="8128000" cy="5319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1202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Распределение коэффициентов</a:t>
            </a:r>
            <a:r>
              <a:rPr lang="en-US" sz="2600" dirty="0">
                <a:solidFill>
                  <a:srgbClr val="14498C"/>
                </a:solidFill>
              </a:rPr>
              <a:t> </a:t>
            </a:r>
            <a:r>
              <a:rPr lang="ru-RU" sz="2600" dirty="0">
                <a:solidFill>
                  <a:srgbClr val="14498C"/>
                </a:solidFill>
              </a:rPr>
              <a:t>давления </a:t>
            </a:r>
            <a:r>
              <a:rPr lang="en-US" sz="2600" dirty="0">
                <a:solidFill>
                  <a:srgbClr val="14498C"/>
                </a:solidFill>
              </a:rPr>
              <a:t>c</a:t>
            </a:r>
            <a:r>
              <a:rPr lang="en-US" sz="2600" baseline="-25000" dirty="0">
                <a:solidFill>
                  <a:srgbClr val="14498C"/>
                </a:solidFill>
              </a:rPr>
              <a:t>p</a:t>
            </a:r>
            <a:r>
              <a:rPr lang="ru-RU" sz="2600" dirty="0">
                <a:solidFill>
                  <a:srgbClr val="14498C"/>
                </a:solidFill>
              </a:rPr>
              <a:t> и трения </a:t>
            </a:r>
            <a:r>
              <a:rPr lang="en-US" sz="2600" dirty="0" err="1">
                <a:solidFill>
                  <a:srgbClr val="14498C"/>
                </a:solidFill>
              </a:rPr>
              <a:t>c</a:t>
            </a:r>
            <a:r>
              <a:rPr lang="en-US" sz="2600" baseline="-25000" dirty="0" err="1">
                <a:solidFill>
                  <a:srgbClr val="14498C"/>
                </a:solidFill>
              </a:rPr>
              <a:t>f</a:t>
            </a:r>
            <a:r>
              <a:rPr lang="ru-RU" sz="2600" dirty="0">
                <a:solidFill>
                  <a:srgbClr val="14498C"/>
                </a:solidFill>
              </a:rPr>
              <a:t> по длине крыла для сетки № </a:t>
            </a:r>
            <a:r>
              <a:rPr lang="en-US" sz="2600" dirty="0">
                <a:solidFill>
                  <a:srgbClr val="14498C"/>
                </a:solidFill>
              </a:rPr>
              <a:t>2 </a:t>
            </a:r>
            <a:r>
              <a:rPr lang="ru-RU" sz="2600" dirty="0">
                <a:solidFill>
                  <a:srgbClr val="14498C"/>
                </a:solidFill>
              </a:rPr>
              <a:t>(у</a:t>
            </a:r>
            <a:r>
              <a:rPr lang="ru-RU" sz="2600" baseline="30000" dirty="0">
                <a:solidFill>
                  <a:srgbClr val="14498C"/>
                </a:solidFill>
              </a:rPr>
              <a:t>+ </a:t>
            </a:r>
            <a:r>
              <a:rPr lang="ru-RU" sz="2600" dirty="0">
                <a:solidFill>
                  <a:srgbClr val="14498C"/>
                </a:solidFill>
              </a:rPr>
              <a:t>=30)</a:t>
            </a:r>
            <a:endParaRPr lang="ru-RU" sz="2600" dirty="0">
              <a:solidFill>
                <a:srgbClr val="14498C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8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23539EB2-2D4C-4432-83FD-4F86F59AC8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1497393"/>
              </p:ext>
            </p:extLst>
          </p:nvPr>
        </p:nvGraphicFramePr>
        <p:xfrm>
          <a:off x="1016932" y="1514193"/>
          <a:ext cx="4351337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62" name="Plot" r:id="rId4" imgW="4350600" imgH="4294440" progId="Grapher.Document">
                  <p:embed/>
                </p:oleObj>
              </mc:Choice>
              <mc:Fallback>
                <p:oleObj name="Plot" r:id="rId4" imgW="435060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16932" y="1514193"/>
                        <a:ext cx="4351337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65332509-8722-44EA-A193-B67796D5AA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2191315"/>
              </p:ext>
            </p:extLst>
          </p:nvPr>
        </p:nvGraphicFramePr>
        <p:xfrm>
          <a:off x="6823733" y="1514192"/>
          <a:ext cx="4500563" cy="4294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63" name="Plot" r:id="rId6" imgW="4500720" imgH="4294440" progId="Grapher.Document">
                  <p:embed/>
                </p:oleObj>
              </mc:Choice>
              <mc:Fallback>
                <p:oleObj name="Plot" r:id="rId6" imgW="4500720" imgH="429444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23733" y="1514192"/>
                        <a:ext cx="4500563" cy="4294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5429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FB1213-ABFF-4B7E-BB13-F83D9059506C}"/>
              </a:ext>
            </a:extLst>
          </p:cNvPr>
          <p:cNvSpPr txBox="1"/>
          <p:nvPr/>
        </p:nvSpPr>
        <p:spPr>
          <a:xfrm>
            <a:off x="749201" y="382411"/>
            <a:ext cx="11193657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2600" dirty="0">
                <a:solidFill>
                  <a:srgbClr val="14498C"/>
                </a:solidFill>
              </a:rPr>
              <a:t>Профили скорости вдоль поверхности крыла, сетка № 2 (у</a:t>
            </a:r>
            <a:r>
              <a:rPr lang="ru-RU" sz="2600" baseline="30000" dirty="0">
                <a:solidFill>
                  <a:srgbClr val="14498C"/>
                </a:solidFill>
              </a:rPr>
              <a:t>+ </a:t>
            </a:r>
            <a:r>
              <a:rPr lang="ru-RU" sz="2600" dirty="0">
                <a:solidFill>
                  <a:srgbClr val="14498C"/>
                </a:solidFill>
              </a:rPr>
              <a:t>=30)</a:t>
            </a:r>
            <a:r>
              <a:rPr lang="en-US" sz="2600" dirty="0">
                <a:solidFill>
                  <a:srgbClr val="14498C"/>
                </a:solidFill>
              </a:rPr>
              <a:t> </a:t>
            </a:r>
            <a:endParaRPr lang="ru-RU" sz="2600" dirty="0">
              <a:solidFill>
                <a:srgbClr val="14498C"/>
              </a:solidFill>
              <a:latin typeface="Calibri" panose="020F0502020204030204" pitchFamily="34" charset="0"/>
            </a:endParaRPr>
          </a:p>
        </p:txBody>
      </p:sp>
      <p:sp>
        <p:nvSpPr>
          <p:cNvPr id="9" name="Номер слайда 1">
            <a:extLst>
              <a:ext uri="{FF2B5EF4-FFF2-40B4-BE49-F238E27FC236}">
                <a16:creationId xmlns:a16="http://schemas.microsoft.com/office/drawing/2014/main" id="{048DD9A6-7F99-4E33-8EAB-751C04EB1136}"/>
              </a:ext>
            </a:extLst>
          </p:cNvPr>
          <p:cNvSpPr txBox="1">
            <a:spLocks/>
          </p:cNvSpPr>
          <p:nvPr/>
        </p:nvSpPr>
        <p:spPr>
          <a:xfrm>
            <a:off x="10805625" y="6435725"/>
            <a:ext cx="4434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EE826E4-FB33-46A3-81C2-B481A79E7A98}" type="slidenum">
              <a:rPr lang="en-US" smtClean="0">
                <a:solidFill>
                  <a:schemeClr val="bg1"/>
                </a:solidFill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rPr>
              <a:pPr>
                <a:defRPr/>
              </a:pPr>
              <a:t>9</a:t>
            </a:fld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F3145A87-1E19-4041-A9CF-D81CB8A0DB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061919"/>
              </p:ext>
            </p:extLst>
          </p:nvPr>
        </p:nvGraphicFramePr>
        <p:xfrm>
          <a:off x="246063" y="838200"/>
          <a:ext cx="11701462" cy="517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45" name="Plot" r:id="rId4" imgW="11701440" imgH="5178960" progId="Grapher.Document">
                  <p:embed/>
                </p:oleObj>
              </mc:Choice>
              <mc:Fallback>
                <p:oleObj name="Plot" r:id="rId4" imgW="11701440" imgH="5178960" progId="Graph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6063" y="838200"/>
                        <a:ext cx="11701462" cy="5178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3025671"/>
      </p:ext>
    </p:extLst>
  </p:cSld>
  <p:clrMapOvr>
    <a:masterClrMapping/>
  </p:clrMapOvr>
</p:sld>
</file>

<file path=ppt/theme/theme1.xml><?xml version="1.0" encoding="utf-8"?>
<a:theme xmlns:a="http://schemas.openxmlformats.org/drawingml/2006/main" name="Шаблон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НЛ 1" id="{A0B4564C-6DBD-4B07-A9D7-703E4E9C9A83}" vid="{FE712609-D2E9-44CB-8F8E-2C7499B79E18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Шаблон</Template>
  <TotalTime>18640</TotalTime>
  <Words>1569</Words>
  <Application>Microsoft Office PowerPoint</Application>
  <PresentationFormat>Широкоэкранный</PresentationFormat>
  <Paragraphs>347</Paragraphs>
  <Slides>25</Slides>
  <Notes>23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2</vt:i4>
      </vt:variant>
      <vt:variant>
        <vt:lpstr>Заголовки слайдов</vt:lpstr>
      </vt:variant>
      <vt:variant>
        <vt:i4>25</vt:i4>
      </vt:variant>
    </vt:vector>
  </HeadingPairs>
  <TitlesOfParts>
    <vt:vector size="32" baseType="lpstr">
      <vt:lpstr>Arial</vt:lpstr>
      <vt:lpstr>Calibri</vt:lpstr>
      <vt:lpstr>FreeSetC</vt:lpstr>
      <vt:lpstr>Wingdings</vt:lpstr>
      <vt:lpstr>Шаблон</vt:lpstr>
      <vt:lpstr>Plot</vt:lpstr>
      <vt:lpstr>Grapher Plot Document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Newliga Newliga22</dc:creator>
  <cp:lastModifiedBy>Evgenii</cp:lastModifiedBy>
  <cp:revision>485</cp:revision>
  <dcterms:created xsi:type="dcterms:W3CDTF">2014-10-14T12:14:23Z</dcterms:created>
  <dcterms:modified xsi:type="dcterms:W3CDTF">2019-10-28T13:38:46Z</dcterms:modified>
</cp:coreProperties>
</file>

<file path=docProps/thumbnail.jpeg>
</file>